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9"/>
  </p:notesMasterIdLst>
  <p:handoutMasterIdLst>
    <p:handoutMasterId r:id="rId20"/>
  </p:handoutMasterIdLst>
  <p:sldIdLst>
    <p:sldId id="561" r:id="rId2"/>
    <p:sldId id="562" r:id="rId3"/>
    <p:sldId id="493" r:id="rId4"/>
    <p:sldId id="361" r:id="rId5"/>
    <p:sldId id="555" r:id="rId6"/>
    <p:sldId id="563" r:id="rId7"/>
    <p:sldId id="570" r:id="rId8"/>
    <p:sldId id="575" r:id="rId9"/>
    <p:sldId id="596" r:id="rId10"/>
    <p:sldId id="665" r:id="rId11"/>
    <p:sldId id="599" r:id="rId12"/>
    <p:sldId id="600" r:id="rId13"/>
    <p:sldId id="657" r:id="rId14"/>
    <p:sldId id="658" r:id="rId15"/>
    <p:sldId id="564" r:id="rId16"/>
    <p:sldId id="456" r:id="rId17"/>
    <p:sldId id="565" r:id="rId18"/>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0" userDrawn="1">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B2B0"/>
    <a:srgbClr val="EEECE1"/>
    <a:srgbClr val="0F9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280" autoAdjust="0"/>
  </p:normalViewPr>
  <p:slideViewPr>
    <p:cSldViewPr snapToGrid="0">
      <p:cViewPr>
        <p:scale>
          <a:sx n="100" d="100"/>
          <a:sy n="100" d="100"/>
        </p:scale>
        <p:origin x="1002" y="438"/>
      </p:cViewPr>
      <p:guideLst>
        <p:guide orient="horz" pos="2160"/>
        <p:guide pos="3840"/>
      </p:guideLst>
    </p:cSldViewPr>
  </p:slideViewPr>
  <p:outlineViewPr>
    <p:cViewPr>
      <p:scale>
        <a:sx n="33" d="100"/>
        <a:sy n="33" d="100"/>
      </p:scale>
      <p:origin x="0" y="2256"/>
    </p:cViewPr>
  </p:outlineViewPr>
  <p:notesTextViewPr>
    <p:cViewPr>
      <p:scale>
        <a:sx n="1" d="1"/>
        <a:sy n="1" d="1"/>
      </p:scale>
      <p:origin x="0" y="0"/>
    </p:cViewPr>
  </p:notesTextViewPr>
  <p:notesViewPr>
    <p:cSldViewPr snapToGrid="0">
      <p:cViewPr varScale="1">
        <p:scale>
          <a:sx n="81" d="100"/>
          <a:sy n="81" d="100"/>
        </p:scale>
        <p:origin x="3996" y="108"/>
      </p:cViewPr>
      <p:guideLst>
        <p:guide orient="horz" pos="2932"/>
        <p:guide pos="221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nas" userId="d2ada59b-dea7-413a-85ee-633868ad41c9" providerId="ADAL" clId="{9FCC175F-D67A-416E-AB95-6F4CC151EA2C}"/>
    <pc:docChg chg="modSld">
      <pc:chgData name="Ignas" userId="d2ada59b-dea7-413a-85ee-633868ad41c9" providerId="ADAL" clId="{9FCC175F-D67A-416E-AB95-6F4CC151EA2C}" dt="2020-11-09T11:20:04.422" v="24" actId="1076"/>
      <pc:docMkLst>
        <pc:docMk/>
      </pc:docMkLst>
      <pc:sldChg chg="modSp mod">
        <pc:chgData name="Ignas" userId="d2ada59b-dea7-413a-85ee-633868ad41c9" providerId="ADAL" clId="{9FCC175F-D67A-416E-AB95-6F4CC151EA2C}" dt="2020-11-09T08:45:42.696" v="3" actId="1076"/>
        <pc:sldMkLst>
          <pc:docMk/>
          <pc:sldMk cId="1383695087" sldId="575"/>
        </pc:sldMkLst>
        <pc:graphicFrameChg chg="mod">
          <ac:chgData name="Ignas" userId="d2ada59b-dea7-413a-85ee-633868ad41c9" providerId="ADAL" clId="{9FCC175F-D67A-416E-AB95-6F4CC151EA2C}" dt="2020-11-09T08:45:42.696" v="3" actId="1076"/>
          <ac:graphicFrameMkLst>
            <pc:docMk/>
            <pc:sldMk cId="1383695087" sldId="575"/>
            <ac:graphicFrameMk id="10" creationId="{00000000-0000-0000-0000-000000000000}"/>
          </ac:graphicFrameMkLst>
        </pc:graphicFrameChg>
      </pc:sldChg>
      <pc:sldChg chg="modSp mod">
        <pc:chgData name="Ignas" userId="d2ada59b-dea7-413a-85ee-633868ad41c9" providerId="ADAL" clId="{9FCC175F-D67A-416E-AB95-6F4CC151EA2C}" dt="2020-11-09T08:45:45.277" v="4" actId="1076"/>
        <pc:sldMkLst>
          <pc:docMk/>
          <pc:sldMk cId="1587105559" sldId="596"/>
        </pc:sldMkLst>
        <pc:graphicFrameChg chg="mod">
          <ac:chgData name="Ignas" userId="d2ada59b-dea7-413a-85ee-633868ad41c9" providerId="ADAL" clId="{9FCC175F-D67A-416E-AB95-6F4CC151EA2C}" dt="2020-11-09T08:45:45.277" v="4" actId="1076"/>
          <ac:graphicFrameMkLst>
            <pc:docMk/>
            <pc:sldMk cId="1587105559" sldId="596"/>
            <ac:graphicFrameMk id="8" creationId="{77E7458E-33C5-4DE6-A255-340D8A40251A}"/>
          </ac:graphicFrameMkLst>
        </pc:graphicFrameChg>
      </pc:sldChg>
      <pc:sldChg chg="modSp mod">
        <pc:chgData name="Ignas" userId="d2ada59b-dea7-413a-85ee-633868ad41c9" providerId="ADAL" clId="{9FCC175F-D67A-416E-AB95-6F4CC151EA2C}" dt="2020-11-09T08:45:48.163" v="5" actId="1076"/>
        <pc:sldMkLst>
          <pc:docMk/>
          <pc:sldMk cId="4171895262" sldId="599"/>
        </pc:sldMkLst>
        <pc:graphicFrameChg chg="mod">
          <ac:chgData name="Ignas" userId="d2ada59b-dea7-413a-85ee-633868ad41c9" providerId="ADAL" clId="{9FCC175F-D67A-416E-AB95-6F4CC151EA2C}" dt="2020-11-09T08:45:48.163" v="5" actId="1076"/>
          <ac:graphicFrameMkLst>
            <pc:docMk/>
            <pc:sldMk cId="4171895262" sldId="599"/>
            <ac:graphicFrameMk id="3" creationId="{00000000-0000-0000-0000-000000000000}"/>
          </ac:graphicFrameMkLst>
        </pc:graphicFrameChg>
      </pc:sldChg>
      <pc:sldChg chg="modSp mod">
        <pc:chgData name="Ignas" userId="d2ada59b-dea7-413a-85ee-633868ad41c9" providerId="ADAL" clId="{9FCC175F-D67A-416E-AB95-6F4CC151EA2C}" dt="2020-11-09T11:20:04.422" v="24" actId="1076"/>
        <pc:sldMkLst>
          <pc:docMk/>
          <pc:sldMk cId="1484888903" sldId="600"/>
        </pc:sldMkLst>
        <pc:graphicFrameChg chg="mod">
          <ac:chgData name="Ignas" userId="d2ada59b-dea7-413a-85ee-633868ad41c9" providerId="ADAL" clId="{9FCC175F-D67A-416E-AB95-6F4CC151EA2C}" dt="2020-11-09T11:20:04.422" v="24" actId="1076"/>
          <ac:graphicFrameMkLst>
            <pc:docMk/>
            <pc:sldMk cId="1484888903" sldId="600"/>
            <ac:graphicFrameMk id="10" creationId="{00000000-0000-0000-0000-000000000000}"/>
          </ac:graphicFrameMkLst>
        </pc:graphicFrameChg>
      </pc:sldChg>
      <pc:sldChg chg="modSp mod">
        <pc:chgData name="Ignas" userId="d2ada59b-dea7-413a-85ee-633868ad41c9" providerId="ADAL" clId="{9FCC175F-D67A-416E-AB95-6F4CC151EA2C}" dt="2020-11-09T08:45:53.493" v="7" actId="1076"/>
        <pc:sldMkLst>
          <pc:docMk/>
          <pc:sldMk cId="731701539" sldId="657"/>
        </pc:sldMkLst>
        <pc:graphicFrameChg chg="mod">
          <ac:chgData name="Ignas" userId="d2ada59b-dea7-413a-85ee-633868ad41c9" providerId="ADAL" clId="{9FCC175F-D67A-416E-AB95-6F4CC151EA2C}" dt="2020-11-09T08:45:53.493" v="7" actId="1076"/>
          <ac:graphicFrameMkLst>
            <pc:docMk/>
            <pc:sldMk cId="731701539" sldId="657"/>
            <ac:graphicFrameMk id="3" creationId="{00000000-0000-0000-0000-000000000000}"/>
          </ac:graphicFrameMkLst>
        </pc:graphicFrameChg>
      </pc:sldChg>
      <pc:sldChg chg="modSp mod">
        <pc:chgData name="Ignas" userId="d2ada59b-dea7-413a-85ee-633868ad41c9" providerId="ADAL" clId="{9FCC175F-D67A-416E-AB95-6F4CC151EA2C}" dt="2020-11-09T08:45:56.515" v="8" actId="1076"/>
        <pc:sldMkLst>
          <pc:docMk/>
          <pc:sldMk cId="3518787861" sldId="658"/>
        </pc:sldMkLst>
        <pc:graphicFrameChg chg="mod">
          <ac:chgData name="Ignas" userId="d2ada59b-dea7-413a-85ee-633868ad41c9" providerId="ADAL" clId="{9FCC175F-D67A-416E-AB95-6F4CC151EA2C}" dt="2020-11-09T08:45:56.515" v="8" actId="1076"/>
          <ac:graphicFrameMkLst>
            <pc:docMk/>
            <pc:sldMk cId="3518787861" sldId="658"/>
            <ac:graphicFrameMk id="3" creationId="{00000000-0000-0000-0000-000000000000}"/>
          </ac:graphicFrameMkLst>
        </pc:graphicFrameChg>
      </pc:sldChg>
      <pc:sldChg chg="modSp mod">
        <pc:chgData name="Ignas" userId="d2ada59b-dea7-413a-85ee-633868ad41c9" providerId="ADAL" clId="{9FCC175F-D67A-416E-AB95-6F4CC151EA2C}" dt="2020-11-09T08:45:34.740" v="1" actId="1076"/>
        <pc:sldMkLst>
          <pc:docMk/>
          <pc:sldMk cId="2140754017" sldId="665"/>
        </pc:sldMkLst>
        <pc:graphicFrameChg chg="mod">
          <ac:chgData name="Ignas" userId="d2ada59b-dea7-413a-85ee-633868ad41c9" providerId="ADAL" clId="{9FCC175F-D67A-416E-AB95-6F4CC151EA2C}" dt="2020-11-09T08:45:34.740" v="1" actId="1076"/>
          <ac:graphicFrameMkLst>
            <pc:docMk/>
            <pc:sldMk cId="2140754017" sldId="665"/>
            <ac:graphicFrameMk id="3" creationId="{00000000-0000-0000-0000-000000000000}"/>
          </ac:graphicFrameMkLst>
        </pc:graphicFrameChg>
      </pc:sldChg>
    </pc:docChg>
  </pc:docChgLst>
  <pc:docChgLst>
    <pc:chgData name="Ignas" userId="d2ada59b-dea7-413a-85ee-633868ad41c9" providerId="ADAL" clId="{582540A7-7D11-4B7D-A642-243E23F71B9C}"/>
    <pc:docChg chg="custSel modSld">
      <pc:chgData name="Ignas" userId="d2ada59b-dea7-413a-85ee-633868ad41c9" providerId="ADAL" clId="{582540A7-7D11-4B7D-A642-243E23F71B9C}" dt="2020-11-09T11:13:05.457" v="2984" actId="20577"/>
      <pc:docMkLst>
        <pc:docMk/>
      </pc:docMkLst>
      <pc:sldChg chg="modSp mod">
        <pc:chgData name="Ignas" userId="d2ada59b-dea7-413a-85ee-633868ad41c9" providerId="ADAL" clId="{582540A7-7D11-4B7D-A642-243E23F71B9C}" dt="2020-11-09T11:13:05.457" v="2984" actId="20577"/>
        <pc:sldMkLst>
          <pc:docMk/>
          <pc:sldMk cId="819632993" sldId="456"/>
        </pc:sldMkLst>
        <pc:spChg chg="mod">
          <ac:chgData name="Ignas" userId="d2ada59b-dea7-413a-85ee-633868ad41c9" providerId="ADAL" clId="{582540A7-7D11-4B7D-A642-243E23F71B9C}" dt="2020-11-09T11:13:05.457" v="2984" actId="20577"/>
          <ac:spMkLst>
            <pc:docMk/>
            <pc:sldMk cId="819632993" sldId="456"/>
            <ac:spMk id="4" creationId="{00000000-0000-0000-0000-000000000000}"/>
          </ac:spMkLst>
        </pc:spChg>
      </pc:sldChg>
      <pc:sldChg chg="modSp mod">
        <pc:chgData name="Ignas" userId="d2ada59b-dea7-413a-85ee-633868ad41c9" providerId="ADAL" clId="{582540A7-7D11-4B7D-A642-243E23F71B9C}" dt="2020-11-09T09:16:22.553" v="35" actId="20577"/>
        <pc:sldMkLst>
          <pc:docMk/>
          <pc:sldMk cId="3060278529" sldId="561"/>
        </pc:sldMkLst>
        <pc:spChg chg="mod">
          <ac:chgData name="Ignas" userId="d2ada59b-dea7-413a-85ee-633868ad41c9" providerId="ADAL" clId="{582540A7-7D11-4B7D-A642-243E23F71B9C}" dt="2020-11-09T09:16:22.553" v="35" actId="20577"/>
          <ac:spMkLst>
            <pc:docMk/>
            <pc:sldMk cId="3060278529" sldId="561"/>
            <ac:spMk id="2" creationId="{00000000-0000-0000-0000-000000000000}"/>
          </ac:spMkLst>
        </pc:spChg>
      </pc:sldChg>
      <pc:sldChg chg="modSp mod">
        <pc:chgData name="Ignas" userId="d2ada59b-dea7-413a-85ee-633868ad41c9" providerId="ADAL" clId="{582540A7-7D11-4B7D-A642-243E23F71B9C}" dt="2020-11-09T09:22:23.187" v="387" actId="6549"/>
        <pc:sldMkLst>
          <pc:docMk/>
          <pc:sldMk cId="1503934547" sldId="570"/>
        </pc:sldMkLst>
        <pc:spChg chg="mod">
          <ac:chgData name="Ignas" userId="d2ada59b-dea7-413a-85ee-633868ad41c9" providerId="ADAL" clId="{582540A7-7D11-4B7D-A642-243E23F71B9C}" dt="2020-11-09T09:22:23.187" v="387" actId="6549"/>
          <ac:spMkLst>
            <pc:docMk/>
            <pc:sldMk cId="1503934547" sldId="570"/>
            <ac:spMk id="6" creationId="{DFA38892-573B-4C0C-94E4-365BDC1F0104}"/>
          </ac:spMkLst>
        </pc:spChg>
      </pc:sldChg>
      <pc:sldChg chg="modSp mod">
        <pc:chgData name="Ignas" userId="d2ada59b-dea7-413a-85ee-633868ad41c9" providerId="ADAL" clId="{582540A7-7D11-4B7D-A642-243E23F71B9C}" dt="2020-11-09T09:23:53.049" v="459" actId="313"/>
        <pc:sldMkLst>
          <pc:docMk/>
          <pc:sldMk cId="1383695087" sldId="575"/>
        </pc:sldMkLst>
        <pc:spChg chg="mod">
          <ac:chgData name="Ignas" userId="d2ada59b-dea7-413a-85ee-633868ad41c9" providerId="ADAL" clId="{582540A7-7D11-4B7D-A642-243E23F71B9C}" dt="2020-11-09T09:17:46.516" v="76" actId="6549"/>
          <ac:spMkLst>
            <pc:docMk/>
            <pc:sldMk cId="1383695087" sldId="575"/>
            <ac:spMk id="2" creationId="{00000000-0000-0000-0000-000000000000}"/>
          </ac:spMkLst>
        </pc:spChg>
        <pc:spChg chg="mod">
          <ac:chgData name="Ignas" userId="d2ada59b-dea7-413a-85ee-633868ad41c9" providerId="ADAL" clId="{582540A7-7D11-4B7D-A642-243E23F71B9C}" dt="2020-11-09T09:23:53.049" v="459" actId="313"/>
          <ac:spMkLst>
            <pc:docMk/>
            <pc:sldMk cId="1383695087" sldId="575"/>
            <ac:spMk id="6" creationId="{DFA38892-573B-4C0C-94E4-365BDC1F0104}"/>
          </ac:spMkLst>
        </pc:spChg>
      </pc:sldChg>
      <pc:sldChg chg="modSp mod">
        <pc:chgData name="Ignas" userId="d2ada59b-dea7-413a-85ee-633868ad41c9" providerId="ADAL" clId="{582540A7-7D11-4B7D-A642-243E23F71B9C}" dt="2020-11-09T09:25:55.952" v="629" actId="20577"/>
        <pc:sldMkLst>
          <pc:docMk/>
          <pc:sldMk cId="1587105559" sldId="596"/>
        </pc:sldMkLst>
        <pc:spChg chg="mod">
          <ac:chgData name="Ignas" userId="d2ada59b-dea7-413a-85ee-633868ad41c9" providerId="ADAL" clId="{582540A7-7D11-4B7D-A642-243E23F71B9C}" dt="2020-11-09T09:25:55.952" v="629" actId="20577"/>
          <ac:spMkLst>
            <pc:docMk/>
            <pc:sldMk cId="1587105559" sldId="596"/>
            <ac:spMk id="5" creationId="{00000000-0000-0000-0000-000000000000}"/>
          </ac:spMkLst>
        </pc:spChg>
      </pc:sldChg>
      <pc:sldChg chg="modSp mod">
        <pc:chgData name="Ignas" userId="d2ada59b-dea7-413a-85ee-633868ad41c9" providerId="ADAL" clId="{582540A7-7D11-4B7D-A642-243E23F71B9C}" dt="2020-11-09T11:12:04.182" v="2983" actId="20577"/>
        <pc:sldMkLst>
          <pc:docMk/>
          <pc:sldMk cId="4171895262" sldId="599"/>
        </pc:sldMkLst>
        <pc:spChg chg="mod">
          <ac:chgData name="Ignas" userId="d2ada59b-dea7-413a-85ee-633868ad41c9" providerId="ADAL" clId="{582540A7-7D11-4B7D-A642-243E23F71B9C}" dt="2020-11-09T09:18:50.346" v="128" actId="20577"/>
          <ac:spMkLst>
            <pc:docMk/>
            <pc:sldMk cId="4171895262" sldId="599"/>
            <ac:spMk id="2" creationId="{00000000-0000-0000-0000-000000000000}"/>
          </ac:spMkLst>
        </pc:spChg>
        <pc:spChg chg="mod">
          <ac:chgData name="Ignas" userId="d2ada59b-dea7-413a-85ee-633868ad41c9" providerId="ADAL" clId="{582540A7-7D11-4B7D-A642-243E23F71B9C}" dt="2020-11-09T11:12:04.182" v="2983" actId="20577"/>
          <ac:spMkLst>
            <pc:docMk/>
            <pc:sldMk cId="4171895262" sldId="599"/>
            <ac:spMk id="5" creationId="{00000000-0000-0000-0000-000000000000}"/>
          </ac:spMkLst>
        </pc:spChg>
      </pc:sldChg>
      <pc:sldChg chg="addSp delSp modSp mod">
        <pc:chgData name="Ignas" userId="d2ada59b-dea7-413a-85ee-633868ad41c9" providerId="ADAL" clId="{582540A7-7D11-4B7D-A642-243E23F71B9C}" dt="2020-11-09T09:29:17.994" v="915" actId="14100"/>
        <pc:sldMkLst>
          <pc:docMk/>
          <pc:sldMk cId="1484888903" sldId="600"/>
        </pc:sldMkLst>
        <pc:spChg chg="mod">
          <ac:chgData name="Ignas" userId="d2ada59b-dea7-413a-85ee-633868ad41c9" providerId="ADAL" clId="{582540A7-7D11-4B7D-A642-243E23F71B9C}" dt="2020-11-09T09:19:34.131" v="179"/>
          <ac:spMkLst>
            <pc:docMk/>
            <pc:sldMk cId="1484888903" sldId="600"/>
            <ac:spMk id="2" creationId="{00000000-0000-0000-0000-000000000000}"/>
          </ac:spMkLst>
        </pc:spChg>
        <pc:spChg chg="del">
          <ac:chgData name="Ignas" userId="d2ada59b-dea7-413a-85ee-633868ad41c9" providerId="ADAL" clId="{582540A7-7D11-4B7D-A642-243E23F71B9C}" dt="2020-11-09T09:29:11.357" v="913" actId="21"/>
          <ac:spMkLst>
            <pc:docMk/>
            <pc:sldMk cId="1484888903" sldId="600"/>
            <ac:spMk id="6" creationId="{DFA38892-573B-4C0C-94E4-365BDC1F0104}"/>
          </ac:spMkLst>
        </pc:spChg>
        <pc:spChg chg="add del mod">
          <ac:chgData name="Ignas" userId="d2ada59b-dea7-413a-85ee-633868ad41c9" providerId="ADAL" clId="{582540A7-7D11-4B7D-A642-243E23F71B9C}" dt="2020-11-09T09:29:13.622" v="914" actId="21"/>
          <ac:spMkLst>
            <pc:docMk/>
            <pc:sldMk cId="1484888903" sldId="600"/>
            <ac:spMk id="7" creationId="{5CD54F07-3447-4626-B95A-9E8FEA1998EB}"/>
          </ac:spMkLst>
        </pc:spChg>
        <pc:graphicFrameChg chg="mod">
          <ac:chgData name="Ignas" userId="d2ada59b-dea7-413a-85ee-633868ad41c9" providerId="ADAL" clId="{582540A7-7D11-4B7D-A642-243E23F71B9C}" dt="2020-11-09T09:29:17.994" v="915" actId="14100"/>
          <ac:graphicFrameMkLst>
            <pc:docMk/>
            <pc:sldMk cId="1484888903" sldId="600"/>
            <ac:graphicFrameMk id="10" creationId="{00000000-0000-0000-0000-000000000000}"/>
          </ac:graphicFrameMkLst>
        </pc:graphicFrameChg>
      </pc:sldChg>
      <pc:sldChg chg="modSp mod">
        <pc:chgData name="Ignas" userId="d2ada59b-dea7-413a-85ee-633868ad41c9" providerId="ADAL" clId="{582540A7-7D11-4B7D-A642-243E23F71B9C}" dt="2020-11-09T09:30:41.186" v="1019" actId="20577"/>
        <pc:sldMkLst>
          <pc:docMk/>
          <pc:sldMk cId="731701539" sldId="657"/>
        </pc:sldMkLst>
        <pc:spChg chg="mod">
          <ac:chgData name="Ignas" userId="d2ada59b-dea7-413a-85ee-633868ad41c9" providerId="ADAL" clId="{582540A7-7D11-4B7D-A642-243E23F71B9C}" dt="2020-11-09T09:29:30.097" v="919" actId="6549"/>
          <ac:spMkLst>
            <pc:docMk/>
            <pc:sldMk cId="731701539" sldId="657"/>
            <ac:spMk id="2" creationId="{00000000-0000-0000-0000-000000000000}"/>
          </ac:spMkLst>
        </pc:spChg>
        <pc:spChg chg="mod">
          <ac:chgData name="Ignas" userId="d2ada59b-dea7-413a-85ee-633868ad41c9" providerId="ADAL" clId="{582540A7-7D11-4B7D-A642-243E23F71B9C}" dt="2020-11-09T09:30:41.186" v="1019" actId="20577"/>
          <ac:spMkLst>
            <pc:docMk/>
            <pc:sldMk cId="731701539" sldId="657"/>
            <ac:spMk id="5" creationId="{00000000-0000-0000-0000-000000000000}"/>
          </ac:spMkLst>
        </pc:spChg>
      </pc:sldChg>
      <pc:sldChg chg="modSp mod">
        <pc:chgData name="Ignas" userId="d2ada59b-dea7-413a-85ee-633868ad41c9" providerId="ADAL" clId="{582540A7-7D11-4B7D-A642-243E23F71B9C}" dt="2020-11-09T09:33:06.204" v="1218" actId="313"/>
        <pc:sldMkLst>
          <pc:docMk/>
          <pc:sldMk cId="3518787861" sldId="658"/>
        </pc:sldMkLst>
        <pc:spChg chg="mod">
          <ac:chgData name="Ignas" userId="d2ada59b-dea7-413a-85ee-633868ad41c9" providerId="ADAL" clId="{582540A7-7D11-4B7D-A642-243E23F71B9C}" dt="2020-11-09T09:21:15.811" v="306" actId="14100"/>
          <ac:spMkLst>
            <pc:docMk/>
            <pc:sldMk cId="3518787861" sldId="658"/>
            <ac:spMk id="2" creationId="{00000000-0000-0000-0000-000000000000}"/>
          </ac:spMkLst>
        </pc:spChg>
        <pc:spChg chg="mod">
          <ac:chgData name="Ignas" userId="d2ada59b-dea7-413a-85ee-633868ad41c9" providerId="ADAL" clId="{582540A7-7D11-4B7D-A642-243E23F71B9C}" dt="2020-11-09T09:33:06.204" v="1218" actId="313"/>
          <ac:spMkLst>
            <pc:docMk/>
            <pc:sldMk cId="3518787861" sldId="658"/>
            <ac:spMk id="5" creationId="{00000000-0000-0000-0000-000000000000}"/>
          </ac:spMkLst>
        </pc:spChg>
      </pc:sldChg>
      <pc:sldChg chg="modSp mod">
        <pc:chgData name="Ignas" userId="d2ada59b-dea7-413a-85ee-633868ad41c9" providerId="ADAL" clId="{582540A7-7D11-4B7D-A642-243E23F71B9C}" dt="2020-11-09T09:26:51.950" v="745" actId="313"/>
        <pc:sldMkLst>
          <pc:docMk/>
          <pc:sldMk cId="2140754017" sldId="665"/>
        </pc:sldMkLst>
        <pc:spChg chg="mod">
          <ac:chgData name="Ignas" userId="d2ada59b-dea7-413a-85ee-633868ad41c9" providerId="ADAL" clId="{582540A7-7D11-4B7D-A642-243E23F71B9C}" dt="2020-11-09T09:18:28.216" v="108" actId="6549"/>
          <ac:spMkLst>
            <pc:docMk/>
            <pc:sldMk cId="2140754017" sldId="665"/>
            <ac:spMk id="2" creationId="{00000000-0000-0000-0000-000000000000}"/>
          </ac:spMkLst>
        </pc:spChg>
        <pc:spChg chg="mod">
          <ac:chgData name="Ignas" userId="d2ada59b-dea7-413a-85ee-633868ad41c9" providerId="ADAL" clId="{582540A7-7D11-4B7D-A642-243E23F71B9C}" dt="2020-11-09T09:26:51.950" v="745" actId="313"/>
          <ac:spMkLst>
            <pc:docMk/>
            <pc:sldMk cId="2140754017" sldId="665"/>
            <ac:spMk id="6" creationId="{DFA38892-573B-4C0C-94E4-365BDC1F0104}"/>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9"/>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sz="quarter" idx="1"/>
          </p:nvPr>
        </p:nvSpPr>
        <p:spPr>
          <a:xfrm>
            <a:off x="3849688" y="0"/>
            <a:ext cx="2946400" cy="496889"/>
          </a:xfrm>
          <a:prstGeom prst="rect">
            <a:avLst/>
          </a:prstGeom>
        </p:spPr>
        <p:txBody>
          <a:bodyPr vert="horz" lIns="91440" tIns="45720" rIns="91440" bIns="45720" rtlCol="0"/>
          <a:lstStyle>
            <a:lvl1pPr algn="r">
              <a:defRPr sz="1200"/>
            </a:lvl1pPr>
          </a:lstStyle>
          <a:p>
            <a:fld id="{6252C2C4-F258-4EDD-ADEC-4DA4E277B833}" type="datetimeFigureOut">
              <a:rPr lang="lt-LT" smtClean="0"/>
              <a:t>2020-11-09</a:t>
            </a:fld>
            <a:endParaRPr lang="lt-LT"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t-LT"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1E03658-02AD-4D7E-995B-8F528EE30F96}" type="slidenum">
              <a:rPr lang="lt-LT" smtClean="0"/>
              <a:t>‹#›</a:t>
            </a:fld>
            <a:endParaRPr lang="lt-LT" dirty="0"/>
          </a:p>
        </p:txBody>
      </p:sp>
    </p:spTree>
    <p:extLst>
      <p:ext uri="{BB962C8B-B14F-4D97-AF65-F5344CB8AC3E}">
        <p14:creationId xmlns:p14="http://schemas.microsoft.com/office/powerpoint/2010/main" val="723802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B1D56536-7B96-42CE-9B6D-FA15B6D85CA7}" type="datetimeFigureOut">
              <a:rPr lang="lt-LT" smtClean="0"/>
              <a:t>2020-11-09</a:t>
            </a:fld>
            <a:endParaRPr lang="lt-LT"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4A44A83-B917-47C9-AE06-88D76CC8E3B6}" type="slidenum">
              <a:rPr lang="lt-LT" smtClean="0"/>
              <a:t>‹#›</a:t>
            </a:fld>
            <a:endParaRPr lang="lt-LT" dirty="0"/>
          </a:p>
        </p:txBody>
      </p:sp>
    </p:spTree>
    <p:extLst>
      <p:ext uri="{BB962C8B-B14F-4D97-AF65-F5344CB8AC3E}">
        <p14:creationId xmlns:p14="http://schemas.microsoft.com/office/powerpoint/2010/main" val="42126592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4.wdp"/></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5.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5.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6.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ulinis lap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4856" y="2738933"/>
            <a:ext cx="5297919" cy="1569660"/>
          </a:xfrm>
        </p:spPr>
        <p:txBody>
          <a:bodyPr>
            <a:spAutoFit/>
          </a:bodyPr>
          <a:lstStyle>
            <a:lvl1pPr algn="ctr">
              <a:lnSpc>
                <a:spcPct val="100000"/>
              </a:lnSpc>
              <a:defRPr sz="3200">
                <a:solidFill>
                  <a:schemeClr val="tx1">
                    <a:lumMod val="50000"/>
                    <a:lumOff val="50000"/>
                  </a:schemeClr>
                </a:solidFill>
                <a:latin typeface="Microsoft YaHei UI Light" panose="020B0502040204020203" pitchFamily="34" charset="-122"/>
                <a:ea typeface="Microsoft YaHei UI Light" panose="020B0502040204020203" pitchFamily="34" charset="-122"/>
              </a:defRPr>
            </a:lvl1pPr>
          </a:lstStyle>
          <a:p>
            <a:r>
              <a:rPr lang="lt-LT" altLang="lt-LT" sz="3200" dirty="0">
                <a:solidFill>
                  <a:srgbClr val="7F7F7F"/>
                </a:solidFill>
                <a:latin typeface="Microsoft YaHei UI Light" panose="020B0502040204020203" pitchFamily="34" charset="-122"/>
                <a:ea typeface="Microsoft YaHei UI Light" panose="020B0502040204020203" pitchFamily="34" charset="-122"/>
                <a:cs typeface="+mj-cs"/>
              </a:rPr>
              <a:t>ŠALIES GYVENTOJŲ NUOMONĖS TYRIMAS DĖL ...............</a:t>
            </a:r>
            <a:endParaRPr lang="lt-LT" sz="3200" spc="300" dirty="0">
              <a:solidFill>
                <a:schemeClr val="bg1">
                  <a:lumMod val="50000"/>
                </a:schemeClr>
              </a:solidFill>
              <a:latin typeface="Microsoft YaHei UI Light" panose="020B0502040204020203" pitchFamily="34" charset="-122"/>
              <a:ea typeface="Microsoft YaHei UI Light" panose="020B0502040204020203" pitchFamily="34" charset="-122"/>
            </a:endParaRPr>
          </a:p>
        </p:txBody>
      </p:sp>
      <p:sp>
        <p:nvSpPr>
          <p:cNvPr id="7" name="TextBox 6"/>
          <p:cNvSpPr txBox="1"/>
          <p:nvPr userDrawn="1"/>
        </p:nvSpPr>
        <p:spPr>
          <a:xfrm>
            <a:off x="8072807" y="4656387"/>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vykdytojas</a:t>
            </a:r>
          </a:p>
        </p:txBody>
      </p:sp>
      <p:sp>
        <p:nvSpPr>
          <p:cNvPr id="8" name="TextBox 7"/>
          <p:cNvSpPr txBox="1"/>
          <p:nvPr userDrawn="1"/>
        </p:nvSpPr>
        <p:spPr>
          <a:xfrm>
            <a:off x="8072808" y="3384973"/>
            <a:ext cx="2123017"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užsakovas</a:t>
            </a:r>
          </a:p>
        </p:txBody>
      </p:sp>
      <p:cxnSp>
        <p:nvCxnSpPr>
          <p:cNvPr id="12" name="Straight Connector 11"/>
          <p:cNvCxnSpPr/>
          <p:nvPr userDrawn="1"/>
        </p:nvCxnSpPr>
        <p:spPr>
          <a:xfrm>
            <a:off x="7579867" y="1655522"/>
            <a:ext cx="0" cy="3513282"/>
          </a:xfrm>
          <a:prstGeom prst="line">
            <a:avLst/>
          </a:prstGeom>
          <a:ln/>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579460" y="5047594"/>
            <a:ext cx="2574760" cy="387266"/>
          </a:xfrm>
          <a:prstGeom prst="rect">
            <a:avLst/>
          </a:prstGeom>
        </p:spPr>
      </p:pic>
      <p:pic>
        <p:nvPicPr>
          <p:cNvPr id="11" name="Picture 3"/>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1938110" y="5997487"/>
            <a:ext cx="1771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0972" y="6121723"/>
            <a:ext cx="1344008" cy="395069"/>
          </a:xfrm>
          <a:prstGeom prst="rect">
            <a:avLst/>
          </a:prstGeom>
        </p:spPr>
      </p:pic>
    </p:spTree>
    <p:extLst>
      <p:ext uri="{BB962C8B-B14F-4D97-AF65-F5344CB8AC3E}">
        <p14:creationId xmlns:p14="http://schemas.microsoft.com/office/powerpoint/2010/main" val="359144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solidFill>
            <a:schemeClr val="bg1">
              <a:lumMod val="75000"/>
              <a:alpha val="95000"/>
            </a:schemeClr>
          </a:solidFill>
          <a:ln>
            <a:noFill/>
          </a:ln>
        </p:spPr>
        <p:txBody>
          <a:bodyPr wrap="square" rtlCol="0" anchor="ctr">
            <a:noAutofit/>
          </a:bodyPr>
          <a:lstStyle/>
          <a:p>
            <a:pPr marL="9682163" indent="0" algn="l" defTabSz="538163">
              <a:tabLst/>
            </a:pPr>
            <a:r>
              <a:rPr lang="lt-LT" sz="2800" b="1" dirty="0">
                <a:solidFill>
                  <a:schemeClr val="accent2"/>
                </a:solidFill>
                <a:latin typeface="Microsoft YaHei UI Light" panose="020B0502040204020203" pitchFamily="34" charset="-122"/>
                <a:ea typeface="Microsoft YaHei UI Light" panose="020B0502040204020203" pitchFamily="34" charset="-122"/>
              </a:rPr>
              <a:t>AČIŪ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184257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ibendrini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7812" b="7812"/>
          <a:stretch/>
        </p:blipFill>
        <p:spPr>
          <a:xfrm>
            <a:off x="-3" y="0"/>
            <a:ext cx="12192003"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chemeClr val="bg1">
              <a:alpha val="95000"/>
            </a:schemeClr>
          </a:solidFill>
        </p:spPr>
        <p:txBody>
          <a:bodyPr wrap="square" rtlCol="0" anchor="ctr">
            <a:noAutofit/>
          </a:bodyPr>
          <a:lstStyle/>
          <a:p>
            <a:r>
              <a:rPr lang="lt-LT" sz="2800" b="1" dirty="0">
                <a:solidFill>
                  <a:schemeClr val="accent2"/>
                </a:solidFill>
                <a:latin typeface="Microsoft YaHei UI Light" panose="020B0502040204020203" pitchFamily="34" charset="-122"/>
                <a:ea typeface="Microsoft YaHei UI Light" panose="020B0502040204020203" pitchFamily="34" charset="-122"/>
              </a:rPr>
              <a:t>	APIBENDRINIMAS</a:t>
            </a:r>
          </a:p>
        </p:txBody>
      </p:sp>
    </p:spTree>
    <p:extLst>
      <p:ext uri="{BB962C8B-B14F-4D97-AF65-F5344CB8AC3E}">
        <p14:creationId xmlns:p14="http://schemas.microsoft.com/office/powerpoint/2010/main" val="211299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kst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0912" y="1610465"/>
            <a:ext cx="5412860" cy="4351338"/>
          </a:xfrm>
        </p:spPr>
        <p:txBody>
          <a:bodyPr wrap="square">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32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6358842" y="1612253"/>
            <a:ext cx="5412860" cy="4347483"/>
          </a:xfrm>
        </p:spPr>
        <p:txBody>
          <a:bodyPr>
            <a:noAutofit/>
          </a:bodyPr>
          <a:lstStyle>
            <a:lvl1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a:p>
            <a:pPr lvl="0"/>
            <a:endParaRPr lang="lt-LT" noProof="0" dirty="0"/>
          </a:p>
          <a:p>
            <a:pPr lvl="0"/>
            <a:r>
              <a:rPr lang="lt-LT" noProof="0" dirty="0"/>
              <a:t>TEKSTAS</a:t>
            </a:r>
          </a:p>
        </p:txBody>
      </p:sp>
    </p:spTree>
    <p:extLst>
      <p:ext uri="{BB962C8B-B14F-4D97-AF65-F5344CB8AC3E}">
        <p14:creationId xmlns:p14="http://schemas.microsoft.com/office/powerpoint/2010/main" val="347594284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todi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268" b="10357"/>
          <a:stretch/>
        </p:blipFill>
        <p:spPr>
          <a:xfrm>
            <a:off x="1" y="0"/>
            <a:ext cx="12192000" cy="6858000"/>
          </a:xfrm>
          <a:prstGeom prst="rect">
            <a:avLst/>
          </a:prstGeom>
        </p:spPr>
      </p:pic>
      <p:pic>
        <p:nvPicPr>
          <p:cNvPr id="6" name="Picture 5"/>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METODIKA</a:t>
            </a:r>
          </a:p>
        </p:txBody>
      </p:sp>
    </p:spTree>
    <p:extLst>
      <p:ext uri="{BB962C8B-B14F-4D97-AF65-F5344CB8AC3E}">
        <p14:creationId xmlns:p14="http://schemas.microsoft.com/office/powerpoint/2010/main" val="403535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fika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225462" y="1513645"/>
            <a:ext cx="9736580" cy="293639"/>
          </a:xfrm>
        </p:spPr>
        <p:txBody>
          <a:bodyPr wrap="square">
            <a:noAutofit/>
          </a:bodyPr>
          <a:lstStyle>
            <a:lvl1pPr marL="0" indent="0" algn="just">
              <a:lnSpc>
                <a:spcPct val="100000"/>
              </a:lnSpc>
              <a:spcBef>
                <a:spcPts val="0"/>
              </a:spcBef>
              <a:buClr>
                <a:schemeClr val="accent2"/>
              </a:buClr>
              <a:buNone/>
              <a:defRPr sz="1200" i="1" baseline="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 &lt;kausimas&gt;</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9" name="TextBox 8"/>
          <p:cNvSpPr txBox="1"/>
          <p:nvPr userDrawn="1"/>
        </p:nvSpPr>
        <p:spPr>
          <a:xfrm>
            <a:off x="9671130" y="6140127"/>
            <a:ext cx="588442" cy="369332"/>
          </a:xfrm>
          <a:prstGeom prst="rect">
            <a:avLst/>
          </a:prstGeom>
          <a:noFill/>
        </p:spPr>
        <p:txBody>
          <a:bodyPr wrap="square" rtlCol="0">
            <a:spAutoFit/>
          </a:bodyPr>
          <a:lstStyle/>
          <a:p>
            <a:fld id="{EA3F95AD-BCAB-4452-93F0-3B043E474EF5}" type="slidenum">
              <a:rPr lang="lt-LT" b="1" noProof="0" smtClean="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rPr>
              <a:t>‹#›</a:t>
            </a:fld>
            <a:endParaRPr lang="lt-LT" b="1" noProof="0" dirty="0">
              <a:solidFill>
                <a:prstClr val="white">
                  <a:lumMod val="75000"/>
                </a:prstClr>
              </a:solidFill>
              <a:latin typeface="Microsoft YaHei UI Light" panose="020B0502040204020203" pitchFamily="34" charset="-122"/>
              <a:ea typeface="Microsoft YaHei UI Light" panose="020B0502040204020203" pitchFamily="34" charset="-122"/>
              <a:cs typeface="Open Sans" panose="020B0606030504020204" pitchFamily="34" charset="0"/>
            </a:endParaRPr>
          </a:p>
        </p:txBody>
      </p:sp>
      <p:sp>
        <p:nvSpPr>
          <p:cNvPr id="14" name="Title 13"/>
          <p:cNvSpPr>
            <a:spLocks noGrp="1"/>
          </p:cNvSpPr>
          <p:nvPr>
            <p:ph type="title" hasCustomPrompt="1"/>
          </p:nvPr>
        </p:nvSpPr>
        <p:spPr>
          <a:xfrm>
            <a:off x="1221178" y="365125"/>
            <a:ext cx="9730107" cy="1151703"/>
          </a:xfrm>
        </p:spPr>
        <p:txBody>
          <a:bodyPr>
            <a:normAutofit/>
          </a:bodyPr>
          <a:lstStyle>
            <a:lvl1pPr>
              <a:defRPr sz="2600">
                <a:solidFill>
                  <a:schemeClr val="accent2"/>
                </a:solidFill>
                <a:latin typeface="Microsoft YaHei UI Light" panose="020B0502040204020203" pitchFamily="34" charset="-122"/>
                <a:ea typeface="Microsoft YaHei UI Light" panose="020B0502040204020203" pitchFamily="34" charset="-122"/>
              </a:defRPr>
            </a:lvl1pPr>
          </a:lstStyle>
          <a:p>
            <a:r>
              <a:rPr lang="lt-LT" noProof="0" dirty="0"/>
              <a:t>TEKSTAS</a:t>
            </a:r>
          </a:p>
        </p:txBody>
      </p:sp>
      <p:sp>
        <p:nvSpPr>
          <p:cNvPr id="18" name="Content Placeholder 2"/>
          <p:cNvSpPr>
            <a:spLocks noGrp="1"/>
          </p:cNvSpPr>
          <p:nvPr>
            <p:ph sz="half" idx="10" hasCustomPrompt="1"/>
          </p:nvPr>
        </p:nvSpPr>
        <p:spPr>
          <a:xfrm>
            <a:off x="8709862" y="1828800"/>
            <a:ext cx="2819709" cy="4130936"/>
          </a:xfrm>
        </p:spPr>
        <p:txBody>
          <a:bodyPr>
            <a:noAutofit/>
          </a:bodyPr>
          <a:lstStyle>
            <a:lvl1pPr marL="0" indent="0" algn="just">
              <a:lnSpc>
                <a:spcPct val="100000"/>
              </a:lnSpc>
              <a:spcBef>
                <a:spcPts val="0"/>
              </a:spcBef>
              <a:buClr>
                <a:schemeClr val="accent2"/>
              </a:buClr>
              <a:buNone/>
              <a:defRPr sz="11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algn="just">
              <a:lnSpc>
                <a:spcPct val="100000"/>
              </a:lnSpc>
              <a:spcBef>
                <a:spcPts val="0"/>
              </a:spcBef>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Tekstas</a:t>
            </a:r>
          </a:p>
          <a:p>
            <a:pPr lvl="0"/>
            <a:endParaRPr lang="lt-LT" noProof="0" dirty="0"/>
          </a:p>
          <a:p>
            <a:pPr lvl="0"/>
            <a:r>
              <a:rPr lang="lt-LT" noProof="0" dirty="0"/>
              <a:t>Tekstas</a:t>
            </a:r>
          </a:p>
        </p:txBody>
      </p:sp>
      <p:sp>
        <p:nvSpPr>
          <p:cNvPr id="7" name="Content Placeholder 2"/>
          <p:cNvSpPr>
            <a:spLocks noGrp="1"/>
          </p:cNvSpPr>
          <p:nvPr>
            <p:ph sz="half" idx="11" hasCustomPrompt="1"/>
          </p:nvPr>
        </p:nvSpPr>
        <p:spPr>
          <a:xfrm>
            <a:off x="1238008" y="1805899"/>
            <a:ext cx="1214736" cy="293639"/>
          </a:xfrm>
        </p:spPr>
        <p:txBody>
          <a:bodyPr wrap="square">
            <a:noAutofit/>
          </a:bodyPr>
          <a:lstStyle>
            <a:lvl1pPr marL="0" indent="0" algn="just">
              <a:lnSpc>
                <a:spcPct val="100000"/>
              </a:lnSpc>
              <a:spcBef>
                <a:spcPts val="0"/>
              </a:spcBef>
              <a:buClr>
                <a:schemeClr val="accent2"/>
              </a:buClr>
              <a:buNone/>
              <a:defRPr sz="1000" b="1" i="0" baseline="0">
                <a:solidFill>
                  <a:schemeClr val="tx1"/>
                </a:solidFill>
                <a:latin typeface="Microsoft YaHei UI Light" panose="020B0502040204020203" pitchFamily="34" charset="-122"/>
                <a:ea typeface="Microsoft YaHei UI Light" panose="020B0502040204020203" pitchFamily="34" charset="-122"/>
              </a:defRPr>
            </a:lvl1pPr>
            <a:lvl2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2pPr>
            <a:lvl3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3pPr>
            <a:lvl4pPr>
              <a:buClr>
                <a:schemeClr val="accent2"/>
              </a:buClr>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4pPr>
            <a:lvl5pPr marL="1828800" indent="0" algn="just">
              <a:lnSpc>
                <a:spcPct val="100000"/>
              </a:lnSpc>
              <a:spcBef>
                <a:spcPts val="0"/>
              </a:spcBef>
              <a:buClr>
                <a:schemeClr val="accent2"/>
              </a:buClr>
              <a:buNone/>
              <a:defRPr sz="1400">
                <a:solidFill>
                  <a:schemeClr val="tx1">
                    <a:lumMod val="65000"/>
                    <a:lumOff val="35000"/>
                  </a:schemeClr>
                </a:solidFill>
                <a:latin typeface="Microsoft YaHei UI Light" panose="020B0502040204020203" pitchFamily="34" charset="-122"/>
                <a:ea typeface="Microsoft YaHei UI Light" panose="020B0502040204020203" pitchFamily="34" charset="-122"/>
              </a:defRPr>
            </a:lvl5pPr>
          </a:lstStyle>
          <a:p>
            <a:pPr lvl="0"/>
            <a:r>
              <a:rPr lang="lt-LT" noProof="0" dirty="0"/>
              <a:t>Imties dydis</a:t>
            </a:r>
          </a:p>
        </p:txBody>
      </p:sp>
    </p:spTree>
    <p:extLst>
      <p:ext uri="{BB962C8B-B14F-4D97-AF65-F5344CB8AC3E}">
        <p14:creationId xmlns:p14="http://schemas.microsoft.com/office/powerpoint/2010/main" val="46320136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REZULTATAI</a:t>
            </a:r>
            <a:endParaRPr lang="lt-LT" sz="2800" b="1" dirty="0">
              <a:solidFill>
                <a:schemeClr val="tx1">
                  <a:lumMod val="50000"/>
                  <a:lumOff val="50000"/>
                </a:schemeClr>
              </a:solidFill>
              <a:ea typeface="Microsoft YaHei UI Light" panose="020B0502040204020203" pitchFamily="34" charset="-122"/>
            </a:endParaRPr>
          </a:p>
        </p:txBody>
      </p:sp>
    </p:spTree>
    <p:extLst>
      <p:ext uri="{BB962C8B-B14F-4D97-AF65-F5344CB8AC3E}">
        <p14:creationId xmlns:p14="http://schemas.microsoft.com/office/powerpoint/2010/main" val="187885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zultata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5357" b="10268"/>
          <a:stretch/>
        </p:blipFill>
        <p:spPr>
          <a:xfrm>
            <a:off x="0" y="-1"/>
            <a:ext cx="12192000" cy="685800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7" name="TextBox 6"/>
          <p:cNvSpPr txBox="1"/>
          <p:nvPr userDrawn="1"/>
        </p:nvSpPr>
        <p:spPr>
          <a:xfrm>
            <a:off x="-1" y="3875308"/>
            <a:ext cx="12192001" cy="1451429"/>
          </a:xfrm>
          <a:prstGeom prst="rect">
            <a:avLst/>
          </a:prstGeom>
          <a:solidFill>
            <a:srgbClr val="FFFFFF">
              <a:alpha val="89804"/>
            </a:srgbClr>
          </a:solidFill>
        </p:spPr>
        <p:txBody>
          <a:bodyPr wrap="square" rtlCol="0" anchor="ctr">
            <a:noAutofit/>
          </a:bodyPr>
          <a:lstStyle/>
          <a:p>
            <a:r>
              <a:rPr lang="lt-LT" sz="2800" b="1" dirty="0">
                <a:solidFill>
                  <a:srgbClr val="1AB1AF"/>
                </a:solidFill>
                <a:ea typeface="Microsoft YaHei UI Light" panose="020B0502040204020203" pitchFamily="34" charset="-122"/>
              </a:rPr>
              <a:t>	</a:t>
            </a:r>
            <a:r>
              <a:rPr lang="lt-LT" sz="2800" b="1" dirty="0">
                <a:solidFill>
                  <a:schemeClr val="bg1">
                    <a:lumMod val="75000"/>
                  </a:schemeClr>
                </a:solidFill>
                <a:ea typeface="Microsoft YaHei UI Light" panose="020B0502040204020203" pitchFamily="34" charset="-122"/>
              </a:rPr>
              <a:t>automobiliai. </a:t>
            </a:r>
            <a:r>
              <a:rPr lang="lt-LT" sz="2800" b="1" dirty="0">
                <a:solidFill>
                  <a:schemeClr val="accent2"/>
                </a:solidFill>
                <a:ea typeface="Microsoft YaHei UI Light" panose="020B0502040204020203" pitchFamily="34" charset="-122"/>
              </a:rPr>
              <a:t>vartojimas.</a:t>
            </a:r>
            <a:r>
              <a:rPr lang="lt-LT" sz="2800" b="1" dirty="0">
                <a:solidFill>
                  <a:schemeClr val="bg1">
                    <a:lumMod val="75000"/>
                  </a:schemeClr>
                </a:solidFill>
                <a:ea typeface="Microsoft YaHei UI Light" panose="020B0502040204020203" pitchFamily="34" charset="-122"/>
              </a:rPr>
              <a:t> būstas</a:t>
            </a:r>
          </a:p>
        </p:txBody>
      </p:sp>
    </p:spTree>
    <p:extLst>
      <p:ext uri="{BB962C8B-B14F-4D97-AF65-F5344CB8AC3E}">
        <p14:creationId xmlns:p14="http://schemas.microsoft.com/office/powerpoint/2010/main" val="207999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čiū">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 y="3875308"/>
            <a:ext cx="12192001" cy="1451429"/>
          </a:xfrm>
          <a:prstGeom prst="rect">
            <a:avLst/>
          </a:prstGeom>
          <a:noFill/>
          <a:ln>
            <a:noFill/>
          </a:ln>
        </p:spPr>
        <p:txBody>
          <a:bodyPr wrap="square" rtlCol="0" anchor="ctr">
            <a:noAutofit/>
          </a:bodyPr>
          <a:lstStyle/>
          <a:p>
            <a:pPr marL="1433513" indent="0" algn="l" defTabSz="900113">
              <a:tabLst/>
            </a:pPr>
            <a:r>
              <a:rPr lang="lt-LT" sz="2800" b="1" dirty="0">
                <a:solidFill>
                  <a:schemeClr val="bg1">
                    <a:lumMod val="50000"/>
                  </a:schemeClr>
                </a:solidFill>
                <a:latin typeface="Microsoft YaHei UI Light" panose="020B0502040204020203" pitchFamily="34" charset="-122"/>
                <a:ea typeface="Microsoft YaHei UI Light" panose="020B0502040204020203" pitchFamily="34" charset="-122"/>
              </a:rPr>
              <a:t>AČIŪ</a:t>
            </a:r>
            <a:r>
              <a:rPr lang="lt-LT" sz="2800" b="1" dirty="0">
                <a:solidFill>
                  <a:schemeClr val="accent2"/>
                </a:solidFill>
                <a:latin typeface="Microsoft YaHei UI Light" panose="020B0502040204020203" pitchFamily="34" charset="-122"/>
                <a:ea typeface="Microsoft YaHei UI Light" panose="020B0502040204020203" pitchFamily="34" charset="-122"/>
              </a:rPr>
              <a:t>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Tree>
    <p:extLst>
      <p:ext uri="{BB962C8B-B14F-4D97-AF65-F5344CB8AC3E}">
        <p14:creationId xmlns:p14="http://schemas.microsoft.com/office/powerpoint/2010/main" val="2132667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čiū pasiūlym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10481" y="6222455"/>
            <a:ext cx="1519399" cy="228531"/>
          </a:xfrm>
          <a:prstGeom prst="rect">
            <a:avLst/>
          </a:prstGeom>
        </p:spPr>
      </p:pic>
      <p:sp>
        <p:nvSpPr>
          <p:cNvPr id="5" name="TextBox 4"/>
          <p:cNvSpPr txBox="1"/>
          <p:nvPr userDrawn="1"/>
        </p:nvSpPr>
        <p:spPr>
          <a:xfrm>
            <a:off x="1614754" y="3877994"/>
            <a:ext cx="4230914" cy="738664"/>
          </a:xfrm>
          <a:prstGeom prst="rect">
            <a:avLst/>
          </a:prstGeom>
          <a:noFill/>
        </p:spPr>
        <p:txBody>
          <a:bodyPr wrap="square" rtlCol="0">
            <a:spAutoFit/>
          </a:bodyPr>
          <a:lstStyle/>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UAB Spinter tyrimai </a:t>
            </a:r>
            <a:b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br>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info@spinter.lt</a:t>
            </a:r>
          </a:p>
          <a:p>
            <a:r>
              <a:rPr lang="lt-LT" sz="1400" dirty="0">
                <a:solidFill>
                  <a:prstClr val="white"/>
                </a:solidFill>
                <a:latin typeface="Yu Gothic UI Semilight" panose="020B0400000000000000" pitchFamily="34" charset="-128"/>
                <a:ea typeface="Yu Gothic UI Semilight" panose="020B0400000000000000" pitchFamily="34" charset="-128"/>
                <a:cs typeface="Open Sans" panose="020B0606030504020204" pitchFamily="34" charset="0"/>
              </a:rPr>
              <a:t>tel. 863720595</a:t>
            </a:r>
          </a:p>
        </p:txBody>
      </p:sp>
      <p:sp>
        <p:nvSpPr>
          <p:cNvPr id="8" name="TextBox 7"/>
          <p:cNvSpPr txBox="1"/>
          <p:nvPr userDrawn="1"/>
        </p:nvSpPr>
        <p:spPr>
          <a:xfrm>
            <a:off x="1614754" y="2105561"/>
            <a:ext cx="4453466" cy="1323439"/>
          </a:xfrm>
          <a:prstGeom prst="rect">
            <a:avLst/>
          </a:prstGeom>
          <a:noFill/>
        </p:spPr>
        <p:txBody>
          <a:bodyPr wrap="square" rtlCol="0">
            <a:spAutoFit/>
          </a:bodyPr>
          <a:lstStyle/>
          <a:p>
            <a:r>
              <a:rPr lang="lt-LT" sz="4000" dirty="0">
                <a:solidFill>
                  <a:prstClr val="white"/>
                </a:solidFill>
                <a:ea typeface="Microsoft YaHei UI Light" panose="020B0502040204020203" pitchFamily="34" charset="-122"/>
                <a:cs typeface="Open Sans" panose="020B0606030504020204" pitchFamily="34" charset="0"/>
              </a:rPr>
              <a:t>Kontaktinė informacija</a:t>
            </a:r>
          </a:p>
        </p:txBody>
      </p:sp>
    </p:spTree>
    <p:extLst>
      <p:ext uri="{BB962C8B-B14F-4D97-AF65-F5344CB8AC3E}">
        <p14:creationId xmlns:p14="http://schemas.microsoft.com/office/powerpoint/2010/main" val="328773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565B">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9501D-10B5-4C35-9186-57D7E6D2288B}" type="slidenum">
              <a:rPr lang="lt-LT" smtClean="0"/>
              <a:t>‹#›</a:t>
            </a:fld>
            <a:endParaRPr lang="lt-LT" dirty="0"/>
          </a:p>
        </p:txBody>
      </p:sp>
      <p:sp>
        <p:nvSpPr>
          <p:cNvPr id="7" name="Date Placeholder 6"/>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1845-0A76-4BF0-AA31-09C1368F3FF7}" type="datetimeFigureOut">
              <a:rPr lang="lt-LT" smtClean="0"/>
              <a:t>2020-11-09</a:t>
            </a:fld>
            <a:endParaRPr lang="lt-LT" dirty="0"/>
          </a:p>
        </p:txBody>
      </p:sp>
    </p:spTree>
    <p:extLst>
      <p:ext uri="{BB962C8B-B14F-4D97-AF65-F5344CB8AC3E}">
        <p14:creationId xmlns:p14="http://schemas.microsoft.com/office/powerpoint/2010/main" val="29253145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11" r:id="rId6"/>
    <p:sldLayoutId id="2147483708" r:id="rId7"/>
    <p:sldLayoutId id="2147483709" r:id="rId8"/>
    <p:sldLayoutId id="2147483710" r:id="rId9"/>
    <p:sldLayoutId id="214748370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Macro-Enabled_Worksheet5.xlsm"/><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Macro-Enabled_Worksheet6.xlsm"/><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Macro-Enabled_Worksheet7.xlsm"/><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Macro-Enabled_Worksheet8.xlsm"/><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Macro-Enabled_Worksheet9.xlsm"/><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package" Target="../embeddings/Microsoft_Excel_Macro-Enabled_Worksheet1.xlsm"/><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Macro-Enabled_Worksheet3.xlsm"/><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Macro-Enabled_Worksheet4.xlsm"/><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256" y="2622673"/>
            <a:ext cx="5297919" cy="2062103"/>
          </a:xfrm>
        </p:spPr>
        <p:txBody>
          <a:bodyPr/>
          <a:lstStyle/>
          <a:p>
            <a:r>
              <a:rPr lang="lt-LT" dirty="0">
                <a:solidFill>
                  <a:schemeClr val="tx1">
                    <a:lumMod val="65000"/>
                    <a:lumOff val="35000"/>
                  </a:schemeClr>
                </a:solidFill>
              </a:rPr>
              <a:t>ŠALIES GYVENTOJŲ TYRIMAS DĖL  EKOLOGIŠKŲ PRODUKTŲ PIRKIMO </a:t>
            </a:r>
            <a:endParaRPr lang="en-GB" dirty="0">
              <a:solidFill>
                <a:schemeClr val="tx1">
                  <a:lumMod val="65000"/>
                  <a:lumOff val="35000"/>
                </a:schemeClr>
              </a:solidFill>
            </a:endParaRPr>
          </a:p>
        </p:txBody>
      </p:sp>
      <p:sp>
        <p:nvSpPr>
          <p:cNvPr id="3" name="TextBox 2"/>
          <p:cNvSpPr txBox="1"/>
          <p:nvPr/>
        </p:nvSpPr>
        <p:spPr>
          <a:xfrm>
            <a:off x="3927475" y="6227505"/>
            <a:ext cx="2026792" cy="307777"/>
          </a:xfrm>
          <a:prstGeom prst="rect">
            <a:avLst/>
          </a:prstGeom>
          <a:noFill/>
        </p:spPr>
        <p:txBody>
          <a:bodyPr wrap="square" rtlCol="0">
            <a:spAutoFit/>
          </a:bodyPr>
          <a:lstStyle/>
          <a:p>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 </a:t>
            </a:r>
            <a:r>
              <a:rPr lang="en-GB"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2020</a:t>
            </a:r>
            <a:r>
              <a:rPr lang="lt-LT" sz="1400" b="1" dirty="0">
                <a:solidFill>
                  <a:schemeClr val="tx1">
                    <a:lumMod val="50000"/>
                    <a:lumOff val="50000"/>
                  </a:schemeClr>
                </a:solidFill>
                <a:latin typeface="Microsoft YaHei UI Light" panose="020B0502040204020203" pitchFamily="34" charset="-122"/>
                <a:ea typeface="Microsoft YaHei UI Light" panose="020B0502040204020203" pitchFamily="34" charset="-122"/>
                <a:cs typeface="Open Sans" panose="020B0606030504020204" pitchFamily="34" charset="0"/>
              </a:rPr>
              <a:t> spalis</a:t>
            </a:r>
          </a:p>
        </p:txBody>
      </p:sp>
      <p:pic>
        <p:nvPicPr>
          <p:cNvPr id="6" name="Picture 5">
            <a:extLst>
              <a:ext uri="{FF2B5EF4-FFF2-40B4-BE49-F238E27FC236}">
                <a16:creationId xmlns:a16="http://schemas.microsoft.com/office/drawing/2014/main" id="{73069F96-DAB3-4B91-9329-85E518842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2258" y="3727782"/>
            <a:ext cx="1396316" cy="809864"/>
          </a:xfrm>
          <a:prstGeom prst="rect">
            <a:avLst/>
          </a:prstGeom>
        </p:spPr>
      </p:pic>
    </p:spTree>
    <p:extLst>
      <p:ext uri="{BB962C8B-B14F-4D97-AF65-F5344CB8AC3E}">
        <p14:creationId xmlns:p14="http://schemas.microsoft.com/office/powerpoint/2010/main" val="306027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Ar pasitikite šiais ženklais?</a:t>
            </a:r>
          </a:p>
        </p:txBody>
      </p:sp>
      <p:sp>
        <p:nvSpPr>
          <p:cNvPr id="2" name="Title 1"/>
          <p:cNvSpPr>
            <a:spLocks noGrp="1"/>
          </p:cNvSpPr>
          <p:nvPr>
            <p:ph type="title"/>
          </p:nvPr>
        </p:nvSpPr>
        <p:spPr>
          <a:xfrm>
            <a:off x="1231935" y="307543"/>
            <a:ext cx="9730107" cy="1151703"/>
          </a:xfrm>
        </p:spPr>
        <p:txBody>
          <a:bodyPr/>
          <a:lstStyle/>
          <a:p>
            <a:r>
              <a:rPr lang="lt-LT" dirty="0">
                <a:solidFill>
                  <a:schemeClr val="accent2">
                    <a:lumMod val="75000"/>
                  </a:schemeClr>
                </a:solidFill>
              </a:rPr>
              <a:t>PASITIKĖJIMAS EKOLOGIŠKŲ PRODUKTŲ ŽENKLAIS (PROC.)</a:t>
            </a:r>
            <a:endParaRPr lang="lt-LT" i="1" dirty="0">
              <a:solidFill>
                <a:schemeClr val="accent2">
                  <a:lumMod val="75000"/>
                </a:schemeClr>
              </a:solidFill>
            </a:endParaRPr>
          </a:p>
        </p:txBody>
      </p:sp>
      <p:sp>
        <p:nvSpPr>
          <p:cNvPr id="6" name="Content Placeholder 4">
            <a:extLst>
              <a:ext uri="{FF2B5EF4-FFF2-40B4-BE49-F238E27FC236}">
                <a16:creationId xmlns:a16="http://schemas.microsoft.com/office/drawing/2014/main" id="{DFA38892-573B-4C0C-94E4-365BDC1F0104}"/>
              </a:ext>
            </a:extLst>
          </p:cNvPr>
          <p:cNvSpPr>
            <a:spLocks noGrp="1"/>
          </p:cNvSpPr>
          <p:nvPr>
            <p:ph sz="half" idx="10"/>
          </p:nvPr>
        </p:nvSpPr>
        <p:spPr>
          <a:xfrm>
            <a:off x="8366760" y="1985554"/>
            <a:ext cx="3162811" cy="3974182"/>
          </a:xfrm>
        </p:spPr>
        <p:txBody>
          <a:bodyPr/>
          <a:lstStyle/>
          <a:p>
            <a:r>
              <a:rPr lang="lt-LT" dirty="0"/>
              <a:t>Pasitikintys ženklais dažniau nurodė jaunesnio amžiaus, aukštesnio išsimokslinimo, didesnių pajamų gyventojai.</a:t>
            </a:r>
          </a:p>
        </p:txBody>
      </p:sp>
      <p:sp>
        <p:nvSpPr>
          <p:cNvPr id="9" name="Content Placeholder 16"/>
          <p:cNvSpPr txBox="1">
            <a:spLocks/>
          </p:cNvSpPr>
          <p:nvPr/>
        </p:nvSpPr>
        <p:spPr>
          <a:xfrm>
            <a:off x="1231935" y="1626690"/>
            <a:ext cx="1741924" cy="352266"/>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N=878*</a:t>
            </a:r>
          </a:p>
          <a:p>
            <a:r>
              <a:rPr lang="lt-LT" dirty="0">
                <a:solidFill>
                  <a:schemeClr val="tx1">
                    <a:lumMod val="65000"/>
                    <a:lumOff val="35000"/>
                  </a:schemeClr>
                </a:solidFill>
              </a:rPr>
              <a:t>*žinantys produkto ženklą</a:t>
            </a:r>
          </a:p>
        </p:txBody>
      </p:sp>
      <p:graphicFrame>
        <p:nvGraphicFramePr>
          <p:cNvPr id="3" name="Object 2"/>
          <p:cNvGraphicFramePr>
            <a:graphicFrameLocks/>
          </p:cNvGraphicFramePr>
          <p:nvPr>
            <p:extLst>
              <p:ext uri="{D42A27DB-BD31-4B8C-83A1-F6EECF244321}">
                <p14:modId xmlns:p14="http://schemas.microsoft.com/office/powerpoint/2010/main" val="1623184641"/>
              </p:ext>
            </p:extLst>
          </p:nvPr>
        </p:nvGraphicFramePr>
        <p:xfrm>
          <a:off x="1082117" y="1978956"/>
          <a:ext cx="7048500" cy="4267200"/>
        </p:xfrm>
        <a:graphic>
          <a:graphicData uri="http://schemas.openxmlformats.org/presentationml/2006/ole">
            <mc:AlternateContent xmlns:mc="http://schemas.openxmlformats.org/markup-compatibility/2006">
              <mc:Choice xmlns:v="urn:schemas-microsoft-com:vml" Requires="v">
                <p:oleObj spid="_x0000_s5122" name="Macro-Enabled Worksheet" r:id="rId3" imgW="5924687" imgH="3591067" progId="Excel.SheetMacroEnabled.12">
                  <p:embed/>
                </p:oleObj>
              </mc:Choice>
              <mc:Fallback>
                <p:oleObj name="Macro-Enabled Worksheet" r:id="rId3" imgW="5924687" imgH="3591067" progId="Excel.SheetMacroEnabled.12">
                  <p:embed/>
                  <p:pic>
                    <p:nvPicPr>
                      <p:cNvPr id="3" name="Object 2"/>
                      <p:cNvPicPr>
                        <a:picLocks noChangeArrowheads="1"/>
                      </p:cNvPicPr>
                      <p:nvPr/>
                    </p:nvPicPr>
                    <p:blipFill>
                      <a:blip r:embed="rId4"/>
                      <a:srcRect/>
                      <a:stretch>
                        <a:fillRect/>
                      </a:stretch>
                    </p:blipFill>
                    <p:spPr bwMode="auto">
                      <a:xfrm>
                        <a:off x="1082117" y="1978956"/>
                        <a:ext cx="7048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75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513645"/>
            <a:ext cx="9736580" cy="476022"/>
          </a:xfrm>
        </p:spPr>
        <p:txBody>
          <a:bodyPr/>
          <a:lstStyle/>
          <a:p>
            <a:pPr lvl="0"/>
            <a:r>
              <a:rPr lang="lt-LT" dirty="0"/>
              <a:t>Kaip dažnai perkate ekologiškus produktus?</a:t>
            </a:r>
            <a:endParaRPr lang="en-GB" dirty="0"/>
          </a:p>
        </p:txBody>
      </p:sp>
      <p:sp>
        <p:nvSpPr>
          <p:cNvPr id="2" name="Title 1"/>
          <p:cNvSpPr>
            <a:spLocks noGrp="1"/>
          </p:cNvSpPr>
          <p:nvPr>
            <p:ph type="title"/>
          </p:nvPr>
        </p:nvSpPr>
        <p:spPr>
          <a:xfrm>
            <a:off x="1221178" y="365125"/>
            <a:ext cx="10197936" cy="1151703"/>
          </a:xfrm>
        </p:spPr>
        <p:txBody>
          <a:bodyPr>
            <a:normAutofit/>
          </a:bodyPr>
          <a:lstStyle/>
          <a:p>
            <a:r>
              <a:rPr lang="lt-LT" dirty="0">
                <a:solidFill>
                  <a:schemeClr val="accent2">
                    <a:lumMod val="75000"/>
                  </a:schemeClr>
                </a:solidFill>
              </a:rPr>
              <a:t>EKOLOGIŠKŲ PRODUKTŲ PIRKIMAS (PROC.)</a:t>
            </a:r>
            <a:endParaRPr lang="lt-LT" i="1" dirty="0">
              <a:solidFill>
                <a:schemeClr val="accent2">
                  <a:lumMod val="75000"/>
                </a:schemeClr>
              </a:solidFill>
            </a:endParaRPr>
          </a:p>
        </p:txBody>
      </p:sp>
      <p:sp>
        <p:nvSpPr>
          <p:cNvPr id="5" name="Content Placeholder 4"/>
          <p:cNvSpPr>
            <a:spLocks noGrp="1"/>
          </p:cNvSpPr>
          <p:nvPr>
            <p:ph sz="half" idx="10"/>
          </p:nvPr>
        </p:nvSpPr>
        <p:spPr>
          <a:xfrm>
            <a:off x="8899048" y="2000250"/>
            <a:ext cx="2819709" cy="3959486"/>
          </a:xfrm>
        </p:spPr>
        <p:txBody>
          <a:bodyPr/>
          <a:lstStyle/>
          <a:p>
            <a:r>
              <a:rPr lang="lt-LT" dirty="0"/>
              <a:t>Kartą per mėnesį ir dažniau ekologiškus produktus dažniau perka moterys, aukštesnio išsimokslinimo, didesnių pajamų, didmiesčių gyventojai.</a:t>
            </a:r>
          </a:p>
        </p:txBody>
      </p:sp>
      <p:sp>
        <p:nvSpPr>
          <p:cNvPr id="34" name="Content Placeholder 16">
            <a:extLst>
              <a:ext uri="{FF2B5EF4-FFF2-40B4-BE49-F238E27FC236}">
                <a16:creationId xmlns:a16="http://schemas.microsoft.com/office/drawing/2014/main" id="{C2E17935-F837-4A5B-BBD9-EFDD24468958}"/>
              </a:ext>
            </a:extLst>
          </p:cNvPr>
          <p:cNvSpPr txBox="1">
            <a:spLocks/>
          </p:cNvSpPr>
          <p:nvPr/>
        </p:nvSpPr>
        <p:spPr>
          <a:xfrm>
            <a:off x="1234085" y="1745697"/>
            <a:ext cx="2264027" cy="336799"/>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a:t>
            </a:r>
            <a:r>
              <a:rPr lang="en-US" dirty="0">
                <a:solidFill>
                  <a:schemeClr val="tx1">
                    <a:lumMod val="65000"/>
                    <a:lumOff val="35000"/>
                  </a:schemeClr>
                </a:solidFill>
              </a:rPr>
              <a:t>1009</a:t>
            </a:r>
            <a:endParaRPr lang="lt-LT" dirty="0">
              <a:solidFill>
                <a:schemeClr val="tx1">
                  <a:lumMod val="65000"/>
                  <a:lumOff val="35000"/>
                </a:schemeClr>
              </a:solidFill>
            </a:endParaRPr>
          </a:p>
        </p:txBody>
      </p:sp>
      <p:graphicFrame>
        <p:nvGraphicFramePr>
          <p:cNvPr id="3" name="Object 2"/>
          <p:cNvGraphicFramePr>
            <a:graphicFrameLocks/>
          </p:cNvGraphicFramePr>
          <p:nvPr>
            <p:extLst>
              <p:ext uri="{D42A27DB-BD31-4B8C-83A1-F6EECF244321}">
                <p14:modId xmlns:p14="http://schemas.microsoft.com/office/powerpoint/2010/main" val="181806765"/>
              </p:ext>
            </p:extLst>
          </p:nvPr>
        </p:nvGraphicFramePr>
        <p:xfrm>
          <a:off x="799457" y="2140161"/>
          <a:ext cx="7385050" cy="4016375"/>
        </p:xfrm>
        <a:graphic>
          <a:graphicData uri="http://schemas.openxmlformats.org/presentationml/2006/ole">
            <mc:AlternateContent xmlns:mc="http://schemas.openxmlformats.org/markup-compatibility/2006">
              <mc:Choice xmlns:v="urn:schemas-microsoft-com:vml" Requires="v">
                <p:oleObj spid="_x0000_s6146" name="Macro-Enabled Worksheet" r:id="rId3" imgW="3848114" imgH="2095629" progId="Excel.SheetMacroEnabled.12">
                  <p:embed/>
                </p:oleObj>
              </mc:Choice>
              <mc:Fallback>
                <p:oleObj name="Macro-Enabled Worksheet" r:id="rId3" imgW="3848114" imgH="2095629" progId="Excel.SheetMacroEnabled.12">
                  <p:embed/>
                  <p:pic>
                    <p:nvPicPr>
                      <p:cNvPr id="3" name="Object 2"/>
                      <p:cNvPicPr>
                        <a:picLocks noChangeArrowheads="1"/>
                      </p:cNvPicPr>
                      <p:nvPr/>
                    </p:nvPicPr>
                    <p:blipFill>
                      <a:blip r:embed="rId4"/>
                      <a:srcRect/>
                      <a:stretch>
                        <a:fillRect/>
                      </a:stretch>
                    </p:blipFill>
                    <p:spPr bwMode="auto">
                      <a:xfrm>
                        <a:off x="799457" y="2140161"/>
                        <a:ext cx="73850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189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Kodėl neperkate ekologiškų produktų? </a:t>
            </a:r>
          </a:p>
        </p:txBody>
      </p:sp>
      <p:sp>
        <p:nvSpPr>
          <p:cNvPr id="2" name="Title 1"/>
          <p:cNvSpPr>
            <a:spLocks noGrp="1"/>
          </p:cNvSpPr>
          <p:nvPr>
            <p:ph type="title"/>
          </p:nvPr>
        </p:nvSpPr>
        <p:spPr>
          <a:xfrm>
            <a:off x="1231935" y="307543"/>
            <a:ext cx="9730107" cy="1151703"/>
          </a:xfrm>
        </p:spPr>
        <p:txBody>
          <a:bodyPr/>
          <a:lstStyle/>
          <a:p>
            <a:r>
              <a:rPr lang="en-US" i="1" dirty="0">
                <a:solidFill>
                  <a:schemeClr val="accent2">
                    <a:lumMod val="75000"/>
                  </a:schemeClr>
                </a:solidFill>
              </a:rPr>
              <a:t> </a:t>
            </a:r>
            <a:r>
              <a:rPr lang="lt-LT" dirty="0">
                <a:solidFill>
                  <a:schemeClr val="accent2">
                    <a:lumMod val="75000"/>
                  </a:schemeClr>
                </a:solidFill>
              </a:rPr>
              <a:t>EKOLOGIŠKŲ PRODUKTŲ NEPIRKIMO PRIEŽASTYS (PROC.)</a:t>
            </a:r>
            <a:br>
              <a:rPr lang="lt-LT" i="1" dirty="0">
                <a:solidFill>
                  <a:schemeClr val="accent2">
                    <a:lumMod val="75000"/>
                  </a:schemeClr>
                </a:solidFill>
              </a:rPr>
            </a:br>
            <a:r>
              <a:rPr lang="lt-LT" i="1" dirty="0">
                <a:solidFill>
                  <a:schemeClr val="accent2">
                    <a:lumMod val="75000"/>
                  </a:schemeClr>
                </a:solidFill>
              </a:rPr>
              <a:t>spontaniniai atsakymai</a:t>
            </a:r>
          </a:p>
        </p:txBody>
      </p:sp>
      <p:sp>
        <p:nvSpPr>
          <p:cNvPr id="9" name="Content Placeholder 16"/>
          <p:cNvSpPr txBox="1">
            <a:spLocks/>
          </p:cNvSpPr>
          <p:nvPr/>
        </p:nvSpPr>
        <p:spPr>
          <a:xfrm>
            <a:off x="1229645" y="1650608"/>
            <a:ext cx="2839847" cy="352266"/>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a:t>
            </a:r>
            <a:r>
              <a:rPr lang="en-US" dirty="0">
                <a:solidFill>
                  <a:schemeClr val="tx1">
                    <a:lumMod val="65000"/>
                    <a:lumOff val="35000"/>
                  </a:schemeClr>
                </a:solidFill>
              </a:rPr>
              <a:t>113*</a:t>
            </a:r>
          </a:p>
          <a:p>
            <a:r>
              <a:rPr lang="en-US" dirty="0">
                <a:solidFill>
                  <a:schemeClr val="tx1">
                    <a:lumMod val="65000"/>
                    <a:lumOff val="35000"/>
                  </a:schemeClr>
                </a:solidFill>
              </a:rPr>
              <a:t>*neperkantys ekologi</a:t>
            </a:r>
            <a:r>
              <a:rPr lang="lt-LT" dirty="0">
                <a:solidFill>
                  <a:schemeClr val="tx1">
                    <a:lumMod val="65000"/>
                    <a:lumOff val="35000"/>
                  </a:schemeClr>
                </a:solidFill>
              </a:rPr>
              <a:t>škų produktų</a:t>
            </a:r>
          </a:p>
        </p:txBody>
      </p:sp>
      <p:graphicFrame>
        <p:nvGraphicFramePr>
          <p:cNvPr id="10" name="Object 9"/>
          <p:cNvGraphicFramePr>
            <a:graphicFrameLocks/>
          </p:cNvGraphicFramePr>
          <p:nvPr>
            <p:extLst>
              <p:ext uri="{D42A27DB-BD31-4B8C-83A1-F6EECF244321}">
                <p14:modId xmlns:p14="http://schemas.microsoft.com/office/powerpoint/2010/main" val="2181993140"/>
              </p:ext>
            </p:extLst>
          </p:nvPr>
        </p:nvGraphicFramePr>
        <p:xfrm>
          <a:off x="-372333" y="2231277"/>
          <a:ext cx="9017000" cy="4098925"/>
        </p:xfrm>
        <a:graphic>
          <a:graphicData uri="http://schemas.openxmlformats.org/presentationml/2006/ole">
            <mc:AlternateContent xmlns:mc="http://schemas.openxmlformats.org/markup-compatibility/2006">
              <mc:Choice xmlns:v="urn:schemas-microsoft-com:vml" Requires="v">
                <p:oleObj spid="_x0000_s7170" name="Macro-Enabled Worksheet" r:id="rId3" imgW="4305141" imgH="2038286" progId="Excel.SheetMacroEnabled.12">
                  <p:embed/>
                </p:oleObj>
              </mc:Choice>
              <mc:Fallback>
                <p:oleObj name="Macro-Enabled Worksheet" r:id="rId3" imgW="4305141" imgH="2038286" progId="Excel.SheetMacroEnabled.12">
                  <p:embed/>
                  <p:pic>
                    <p:nvPicPr>
                      <p:cNvPr id="10" name="Object 9"/>
                      <p:cNvPicPr>
                        <a:picLocks noChangeArrowheads="1"/>
                      </p:cNvPicPr>
                      <p:nvPr/>
                    </p:nvPicPr>
                    <p:blipFill>
                      <a:blip r:embed="rId4"/>
                      <a:srcRect/>
                      <a:stretch>
                        <a:fillRect/>
                      </a:stretch>
                    </p:blipFill>
                    <p:spPr bwMode="auto">
                      <a:xfrm>
                        <a:off x="-372333" y="2231277"/>
                        <a:ext cx="9017000" cy="4098925"/>
                      </a:xfrm>
                      <a:prstGeom prst="rect">
                        <a:avLst/>
                      </a:prstGeom>
                      <a:noFill/>
                      <a:ln>
                        <a:noFill/>
                      </a:ln>
                    </p:spPr>
                  </p:pic>
                </p:oleObj>
              </mc:Fallback>
            </mc:AlternateContent>
          </a:graphicData>
        </a:graphic>
      </p:graphicFrame>
      <p:sp>
        <p:nvSpPr>
          <p:cNvPr id="3" name="Rectangle 2">
            <a:extLst>
              <a:ext uri="{FF2B5EF4-FFF2-40B4-BE49-F238E27FC236}">
                <a16:creationId xmlns:a16="http://schemas.microsoft.com/office/drawing/2014/main" id="{9904DFAD-D086-4A58-AF6B-876CD656A4F3}"/>
              </a:ext>
            </a:extLst>
          </p:cNvPr>
          <p:cNvSpPr/>
          <p:nvPr/>
        </p:nvSpPr>
        <p:spPr>
          <a:xfrm>
            <a:off x="786657" y="6224874"/>
            <a:ext cx="3148930" cy="261610"/>
          </a:xfrm>
          <a:prstGeom prst="rect">
            <a:avLst/>
          </a:prstGeom>
        </p:spPr>
        <p:txBody>
          <a:bodyPr wrap="square">
            <a:spAutoFit/>
          </a:bodyPr>
          <a:lstStyle/>
          <a:p>
            <a:pPr>
              <a:defRPr/>
            </a:pPr>
            <a:r>
              <a:rPr lang="lt-LT" sz="1100" i="1" dirty="0">
                <a:solidFill>
                  <a:schemeClr val="tx1">
                    <a:lumMod val="65000"/>
                    <a:lumOff val="35000"/>
                  </a:schemeClr>
                </a:solidFill>
              </a:rPr>
              <a:t>*Galimi keli atsakymai; suma viršija 100%.</a:t>
            </a:r>
          </a:p>
        </p:txBody>
      </p:sp>
    </p:spTree>
    <p:extLst>
      <p:ext uri="{BB962C8B-B14F-4D97-AF65-F5344CB8AC3E}">
        <p14:creationId xmlns:p14="http://schemas.microsoft.com/office/powerpoint/2010/main" val="148488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513645"/>
            <a:ext cx="9736580" cy="476022"/>
          </a:xfrm>
        </p:spPr>
        <p:txBody>
          <a:bodyPr/>
          <a:lstStyle/>
          <a:p>
            <a:pPr lvl="0"/>
            <a:r>
              <a:rPr lang="lt-LT" dirty="0"/>
              <a:t>Jei rinktumėtės vietą pavalgyti, kiek reikšmingą įtaką Jūsų pasirinkimui darytų tai, kad maitinimo įstaiga siūlo ekologiškus patiekalus?</a:t>
            </a:r>
            <a:endParaRPr lang="en-GB" dirty="0"/>
          </a:p>
        </p:txBody>
      </p:sp>
      <p:sp>
        <p:nvSpPr>
          <p:cNvPr id="2" name="Title 1"/>
          <p:cNvSpPr>
            <a:spLocks noGrp="1"/>
          </p:cNvSpPr>
          <p:nvPr>
            <p:ph type="title"/>
          </p:nvPr>
        </p:nvSpPr>
        <p:spPr>
          <a:xfrm>
            <a:off x="1221178" y="365125"/>
            <a:ext cx="10197936" cy="1151703"/>
          </a:xfrm>
        </p:spPr>
        <p:txBody>
          <a:bodyPr>
            <a:normAutofit/>
          </a:bodyPr>
          <a:lstStyle/>
          <a:p>
            <a:r>
              <a:rPr lang="lt-LT" dirty="0">
                <a:solidFill>
                  <a:schemeClr val="accent2">
                    <a:lumMod val="75000"/>
                  </a:schemeClr>
                </a:solidFill>
              </a:rPr>
              <a:t>EKOLOGIŠKŲ PATIEKALŲ ĮTAKA MAITINIMO ĮSTAIGOS PASIRINKIMUI (PROC.)</a:t>
            </a:r>
            <a:endParaRPr lang="lt-LT" i="1" dirty="0">
              <a:solidFill>
                <a:schemeClr val="accent2">
                  <a:lumMod val="75000"/>
                </a:schemeClr>
              </a:solidFill>
            </a:endParaRPr>
          </a:p>
        </p:txBody>
      </p:sp>
      <p:sp>
        <p:nvSpPr>
          <p:cNvPr id="5" name="Content Placeholder 4"/>
          <p:cNvSpPr>
            <a:spLocks noGrp="1"/>
          </p:cNvSpPr>
          <p:nvPr>
            <p:ph sz="half" idx="10"/>
          </p:nvPr>
        </p:nvSpPr>
        <p:spPr>
          <a:xfrm>
            <a:off x="8899048" y="2000250"/>
            <a:ext cx="2819709" cy="3959486"/>
          </a:xfrm>
        </p:spPr>
        <p:txBody>
          <a:bodyPr/>
          <a:lstStyle/>
          <a:p>
            <a:r>
              <a:rPr lang="lt-LT" dirty="0"/>
              <a:t>Teigiamą įtaką dažniau darytų moterims, jaunesnio amžiaus, aukštesnio išsimokslinimo atstovams.</a:t>
            </a:r>
          </a:p>
        </p:txBody>
      </p:sp>
      <p:sp>
        <p:nvSpPr>
          <p:cNvPr id="34" name="Content Placeholder 16">
            <a:extLst>
              <a:ext uri="{FF2B5EF4-FFF2-40B4-BE49-F238E27FC236}">
                <a16:creationId xmlns:a16="http://schemas.microsoft.com/office/drawing/2014/main" id="{C2E17935-F837-4A5B-BBD9-EFDD24468958}"/>
              </a:ext>
            </a:extLst>
          </p:cNvPr>
          <p:cNvSpPr txBox="1">
            <a:spLocks/>
          </p:cNvSpPr>
          <p:nvPr/>
        </p:nvSpPr>
        <p:spPr>
          <a:xfrm>
            <a:off x="1234085" y="1737457"/>
            <a:ext cx="2264027" cy="336799"/>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N=1009</a:t>
            </a:r>
          </a:p>
        </p:txBody>
      </p:sp>
      <p:graphicFrame>
        <p:nvGraphicFramePr>
          <p:cNvPr id="3" name="Object 2"/>
          <p:cNvGraphicFramePr>
            <a:graphicFrameLocks/>
          </p:cNvGraphicFramePr>
          <p:nvPr>
            <p:extLst>
              <p:ext uri="{D42A27DB-BD31-4B8C-83A1-F6EECF244321}">
                <p14:modId xmlns:p14="http://schemas.microsoft.com/office/powerpoint/2010/main" val="3832888159"/>
              </p:ext>
            </p:extLst>
          </p:nvPr>
        </p:nvGraphicFramePr>
        <p:xfrm>
          <a:off x="1684939" y="2210296"/>
          <a:ext cx="6124575" cy="3651250"/>
        </p:xfrm>
        <a:graphic>
          <a:graphicData uri="http://schemas.openxmlformats.org/presentationml/2006/ole">
            <mc:AlternateContent xmlns:mc="http://schemas.openxmlformats.org/markup-compatibility/2006">
              <mc:Choice xmlns:v="urn:schemas-microsoft-com:vml" Requires="v">
                <p:oleObj spid="_x0000_s8194" name="Macro-Enabled Worksheet" r:id="rId3" imgW="3190857" imgH="1904833" progId="Excel.SheetMacroEnabled.12">
                  <p:embed/>
                </p:oleObj>
              </mc:Choice>
              <mc:Fallback>
                <p:oleObj name="Macro-Enabled Worksheet" r:id="rId3" imgW="3190857" imgH="1904833" progId="Excel.SheetMacroEnabled.12">
                  <p:embed/>
                  <p:pic>
                    <p:nvPicPr>
                      <p:cNvPr id="3" name="Object 2"/>
                      <p:cNvPicPr>
                        <a:picLocks noChangeArrowheads="1"/>
                      </p:cNvPicPr>
                      <p:nvPr/>
                    </p:nvPicPr>
                    <p:blipFill>
                      <a:blip r:embed="rId4"/>
                      <a:srcRect/>
                      <a:stretch>
                        <a:fillRect/>
                      </a:stretch>
                    </p:blipFill>
                    <p:spPr bwMode="auto">
                      <a:xfrm>
                        <a:off x="1684939" y="2210296"/>
                        <a:ext cx="612457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170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513645"/>
            <a:ext cx="9736580" cy="476022"/>
          </a:xfrm>
        </p:spPr>
        <p:txBody>
          <a:bodyPr/>
          <a:lstStyle/>
          <a:p>
            <a:pPr lvl="0"/>
            <a:r>
              <a:rPr lang="lt-LT" dirty="0"/>
              <a:t>Kuo pasitikite, kai reikia daugiau informacijos apie kokį nors jus dominantį dalyką (pvz., apie ekologiškus produktus)? </a:t>
            </a:r>
            <a:endParaRPr lang="en-GB" dirty="0"/>
          </a:p>
        </p:txBody>
      </p:sp>
      <p:sp>
        <p:nvSpPr>
          <p:cNvPr id="2" name="Title 1"/>
          <p:cNvSpPr>
            <a:spLocks noGrp="1"/>
          </p:cNvSpPr>
          <p:nvPr>
            <p:ph type="title"/>
          </p:nvPr>
        </p:nvSpPr>
        <p:spPr>
          <a:xfrm>
            <a:off x="727969" y="365125"/>
            <a:ext cx="11248008" cy="1151703"/>
          </a:xfrm>
        </p:spPr>
        <p:txBody>
          <a:bodyPr>
            <a:normAutofit/>
          </a:bodyPr>
          <a:lstStyle/>
          <a:p>
            <a:r>
              <a:rPr lang="lt-LT" dirty="0">
                <a:solidFill>
                  <a:schemeClr val="accent2">
                    <a:lumMod val="75000"/>
                  </a:schemeClr>
                </a:solidFill>
              </a:rPr>
              <a:t>PATIKIMIAUSI INFORMACIJOS ŠALTINIAI EKOLOGIŠKUMO TEMA (PROC.)</a:t>
            </a:r>
            <a:endParaRPr lang="lt-LT" i="1" dirty="0">
              <a:solidFill>
                <a:schemeClr val="accent2">
                  <a:lumMod val="75000"/>
                </a:schemeClr>
              </a:solidFill>
            </a:endParaRPr>
          </a:p>
        </p:txBody>
      </p:sp>
      <p:sp>
        <p:nvSpPr>
          <p:cNvPr id="5" name="Content Placeholder 4"/>
          <p:cNvSpPr>
            <a:spLocks noGrp="1"/>
          </p:cNvSpPr>
          <p:nvPr>
            <p:ph sz="half" idx="10"/>
          </p:nvPr>
        </p:nvSpPr>
        <p:spPr>
          <a:xfrm>
            <a:off x="8899048" y="2000250"/>
            <a:ext cx="2819709" cy="3959486"/>
          </a:xfrm>
        </p:spPr>
        <p:txBody>
          <a:bodyPr/>
          <a:lstStyle/>
          <a:p>
            <a:r>
              <a:rPr lang="lt-LT" dirty="0"/>
              <a:t>Jaunesni gyventojai labiau linkę pasitikėti specialistų rekomendacijomis, aukštesnio išsimokslinimo atstovai – informacija žiniasklaidoje bei oficialių institucijų skelbiama informacija.</a:t>
            </a:r>
          </a:p>
        </p:txBody>
      </p:sp>
      <p:sp>
        <p:nvSpPr>
          <p:cNvPr id="34" name="Content Placeholder 16">
            <a:extLst>
              <a:ext uri="{FF2B5EF4-FFF2-40B4-BE49-F238E27FC236}">
                <a16:creationId xmlns:a16="http://schemas.microsoft.com/office/drawing/2014/main" id="{C2E17935-F837-4A5B-BBD9-EFDD24468958}"/>
              </a:ext>
            </a:extLst>
          </p:cNvPr>
          <p:cNvSpPr txBox="1">
            <a:spLocks/>
          </p:cNvSpPr>
          <p:nvPr/>
        </p:nvSpPr>
        <p:spPr>
          <a:xfrm>
            <a:off x="1234085" y="1737457"/>
            <a:ext cx="2264027" cy="336799"/>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N=1009</a:t>
            </a:r>
          </a:p>
        </p:txBody>
      </p:sp>
      <p:graphicFrame>
        <p:nvGraphicFramePr>
          <p:cNvPr id="3" name="Object 2"/>
          <p:cNvGraphicFramePr>
            <a:graphicFrameLocks/>
          </p:cNvGraphicFramePr>
          <p:nvPr>
            <p:extLst>
              <p:ext uri="{D42A27DB-BD31-4B8C-83A1-F6EECF244321}">
                <p14:modId xmlns:p14="http://schemas.microsoft.com/office/powerpoint/2010/main" val="4136284090"/>
              </p:ext>
            </p:extLst>
          </p:nvPr>
        </p:nvGraphicFramePr>
        <p:xfrm>
          <a:off x="1025011" y="2210296"/>
          <a:ext cx="7497763" cy="3835400"/>
        </p:xfrm>
        <a:graphic>
          <a:graphicData uri="http://schemas.openxmlformats.org/presentationml/2006/ole">
            <mc:AlternateContent xmlns:mc="http://schemas.openxmlformats.org/markup-compatibility/2006">
              <mc:Choice xmlns:v="urn:schemas-microsoft-com:vml" Requires="v">
                <p:oleObj spid="_x0000_s9218" name="Macro-Enabled Worksheet" r:id="rId3" imgW="3905373" imgH="2000404" progId="Excel.SheetMacroEnabled.12">
                  <p:embed/>
                </p:oleObj>
              </mc:Choice>
              <mc:Fallback>
                <p:oleObj name="Macro-Enabled Worksheet" r:id="rId3" imgW="3905373" imgH="2000404" progId="Excel.SheetMacroEnabled.12">
                  <p:embed/>
                  <p:pic>
                    <p:nvPicPr>
                      <p:cNvPr id="3" name="Object 2"/>
                      <p:cNvPicPr>
                        <a:picLocks noChangeArrowheads="1"/>
                      </p:cNvPicPr>
                      <p:nvPr/>
                    </p:nvPicPr>
                    <p:blipFill>
                      <a:blip r:embed="rId4"/>
                      <a:srcRect/>
                      <a:stretch>
                        <a:fillRect/>
                      </a:stretch>
                    </p:blipFill>
                    <p:spPr bwMode="auto">
                      <a:xfrm>
                        <a:off x="1025011" y="2210296"/>
                        <a:ext cx="749776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878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8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04653" y="1516828"/>
            <a:ext cx="11163156" cy="4351338"/>
          </a:xfrm>
        </p:spPr>
        <p:txBody>
          <a:bodyPr/>
          <a:lstStyle/>
          <a:p>
            <a:r>
              <a:rPr lang="lt-LT" dirty="0"/>
              <a:t>Reguliariai maisto produktų etiketes skaito 29 proc. apklaustųjų. Didžioji dali pirkėjų tai daro kartais – kai perka naują produktą (44 proc.) arba kai kyla įtarimų dėl produkto sudėties (13 proc.).</a:t>
            </a:r>
          </a:p>
          <a:p>
            <a:endParaRPr lang="lt-LT" dirty="0"/>
          </a:p>
          <a:p>
            <a:r>
              <a:rPr lang="lt-LT" dirty="0"/>
              <a:t>Geriausiai žinomi faktai apie ekologiškus produktus yra susiję su jų sudėtimi: be GMO (50 proc.), neužteršti cheminėmis medžiagomis (48 proc.). Mažiausiai vartotojams žinomi su Ekologinių produktų apsauga susiję procedūriniai veiksmai – įtariant pažeidimus atliekami tyrimai (25 proc.), gamintojai tikrinami bent kartą per metus (24 proc.).</a:t>
            </a:r>
          </a:p>
          <a:p>
            <a:endParaRPr lang="lt-LT" dirty="0"/>
          </a:p>
          <a:p>
            <a:r>
              <a:rPr lang="lt-LT" dirty="0"/>
              <a:t>Abiejų ekologiškų produktų ženklų žinomumas panašus – ES ekologinės gamybos ženklą žino 72 </a:t>
            </a:r>
            <a:r>
              <a:rPr lang="lt-LT"/>
              <a:t>proc., </a:t>
            </a:r>
            <a:r>
              <a:rPr lang="lt-LT" dirty="0"/>
              <a:t>Lietuvoje pagamintų ekologiškų produktų ženklą -  69 proc. apklaustųjų.</a:t>
            </a:r>
          </a:p>
          <a:p>
            <a:endParaRPr lang="lt-LT" dirty="0"/>
          </a:p>
          <a:p>
            <a:r>
              <a:rPr lang="lt-LT" dirty="0"/>
              <a:t>Šalies gyventojai linkę pasitikėti ekologiškų produktų ženklais, tačiau pasitikėjimas nėra absoliutus:  29 proc. pasitiki, 57 proc. pasitiki iš dalies.</a:t>
            </a:r>
          </a:p>
          <a:p>
            <a:r>
              <a:rPr lang="lt-LT" dirty="0"/>
              <a:t>Ekologiškų produktų pirkimas nėra dažnas – tik 14 proc. juos perka kartą per savaitę ar dažniau.</a:t>
            </a:r>
          </a:p>
          <a:p>
            <a:endParaRPr lang="lt-LT" dirty="0"/>
          </a:p>
          <a:p>
            <a:r>
              <a:rPr lang="lt-LT" dirty="0"/>
              <a:t>Pagrindinė priežastis, sulaikanti nuo ekologiškų produktų nepirkimo -  aukšta tokių gaminių kaina (68 proc.).</a:t>
            </a:r>
          </a:p>
          <a:p>
            <a:endParaRPr lang="lt-LT" dirty="0"/>
          </a:p>
          <a:p>
            <a:r>
              <a:rPr lang="lt-LT" dirty="0"/>
              <a:t>Kasdieniniame vartojime suvokiama ekologiškų patiekalų pridėtinė vertė labai ribota – tik 12 proc. vienareikšmiškai teiktų pirmenybę maitinimo vietai , teikiančiai ekologiškus patiekalus. Dar 32 proc. tai galėtų būti tik vienas  iš svarbesnių kriterijų.</a:t>
            </a:r>
          </a:p>
          <a:p>
            <a:endParaRPr lang="lt-LT" dirty="0"/>
          </a:p>
          <a:p>
            <a:r>
              <a:rPr lang="lt-LT" dirty="0"/>
              <a:t>Vieno aiškaus patikimo šaltinio ekologiškų produktų tematika nėra – gyventojai linkę pasitikėti skirtingais šaltiniais, tačiau kiek didesnė specialistų ar žinomų žmonių rekomendacijų įtaka.</a:t>
            </a:r>
          </a:p>
          <a:p>
            <a:endParaRPr lang="lt-LT" dirty="0"/>
          </a:p>
          <a:p>
            <a:endParaRPr lang="lt-LT" dirty="0"/>
          </a:p>
          <a:p>
            <a:endParaRPr lang="lt-LT" dirty="0"/>
          </a:p>
          <a:p>
            <a:endParaRPr lang="lt-LT" dirty="0"/>
          </a:p>
        </p:txBody>
      </p:sp>
      <p:sp>
        <p:nvSpPr>
          <p:cNvPr id="3" name="Title 2"/>
          <p:cNvSpPr>
            <a:spLocks noGrp="1"/>
          </p:cNvSpPr>
          <p:nvPr>
            <p:ph type="title"/>
          </p:nvPr>
        </p:nvSpPr>
        <p:spPr/>
        <p:txBody>
          <a:bodyPr/>
          <a:lstStyle/>
          <a:p>
            <a:r>
              <a:rPr lang="lt-LT" dirty="0">
                <a:solidFill>
                  <a:schemeClr val="accent2">
                    <a:lumMod val="75000"/>
                  </a:schemeClr>
                </a:solidFill>
              </a:rPr>
              <a:t>APIBENDRINIMAS</a:t>
            </a:r>
          </a:p>
        </p:txBody>
      </p:sp>
    </p:spTree>
    <p:extLst>
      <p:ext uri="{BB962C8B-B14F-4D97-AF65-F5344CB8AC3E}">
        <p14:creationId xmlns:p14="http://schemas.microsoft.com/office/powerpoint/2010/main" val="81963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43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88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50911" y="1610465"/>
            <a:ext cx="11365267" cy="4351338"/>
          </a:xfrm>
        </p:spPr>
        <p:txBody>
          <a:bodyPr/>
          <a:lstStyle/>
          <a:p>
            <a:r>
              <a:rPr lang="lt-LT" dirty="0"/>
              <a:t>LAIKAS. </a:t>
            </a:r>
            <a:r>
              <a:rPr lang="lt-LT" noProof="0" dirty="0"/>
              <a:t>2020 10 </a:t>
            </a:r>
            <a:r>
              <a:rPr lang="lt-LT" dirty="0"/>
              <a:t>19</a:t>
            </a:r>
            <a:r>
              <a:rPr lang="lt-LT" noProof="0" dirty="0"/>
              <a:t> – </a:t>
            </a:r>
            <a:r>
              <a:rPr lang="lt-LT" dirty="0"/>
              <a:t>10</a:t>
            </a:r>
            <a:r>
              <a:rPr lang="lt-LT" noProof="0" dirty="0"/>
              <a:t> 29. </a:t>
            </a:r>
          </a:p>
          <a:p>
            <a:endParaRPr lang="lt-LT" dirty="0"/>
          </a:p>
          <a:p>
            <a:r>
              <a:rPr lang="lt-LT" dirty="0"/>
              <a:t>TIKSLAS. Išsiaiškinti šalies gyventojų ekologiškų produktų pirkimo įpročius.</a:t>
            </a:r>
          </a:p>
          <a:p>
            <a:endParaRPr lang="lt-LT" dirty="0"/>
          </a:p>
          <a:p>
            <a:r>
              <a:rPr lang="lt-LT" dirty="0"/>
              <a:t>TIKSLINĖ GRUPĖ. Šalies gyventojai nuo 18 iki 75 metų amžiaus.</a:t>
            </a:r>
          </a:p>
          <a:p>
            <a:endParaRPr lang="lt-LT" dirty="0"/>
          </a:p>
          <a:p>
            <a:r>
              <a:rPr lang="lt-LT" dirty="0"/>
              <a:t>APKLAUSOS METODAS. Kombinuotas tyrimo metodas: 50 proc. CAPI (Computer assisted personal interview) ir 50 proc. CAWI (Computer assisted web interview). CAPI apklausą atlieka profesionalus apklausėjas. Jis veda pokalbį su respondentu pagal parengtus klausimus, atsakymus fiksuodamas klausimyne. CAWI apklausoje respondentui siunčiama nuoroda į apklausą, kurią respondentas užpildo savarankiškai jam/jai patogiu metu. Nuoroda yra unikali t.y. klausimyno negalima užpildyti kelis kartus. </a:t>
            </a:r>
          </a:p>
          <a:p>
            <a:pPr marL="0" indent="0">
              <a:buNone/>
            </a:pPr>
            <a:endParaRPr lang="lt-LT" dirty="0"/>
          </a:p>
          <a:p>
            <a:pPr lvl="0">
              <a:buClr>
                <a:srgbClr val="1AB1AF"/>
              </a:buClr>
            </a:pPr>
            <a:r>
              <a:rPr lang="lt-LT" dirty="0"/>
              <a:t>IMTIS. Tyrimo metu buvo apklausti 1009 respondentai.</a:t>
            </a:r>
          </a:p>
          <a:p>
            <a:pPr lvl="0">
              <a:buClr>
                <a:srgbClr val="1AB1AF"/>
              </a:buClr>
            </a:pPr>
            <a:endParaRPr lang="lt-LT" dirty="0">
              <a:solidFill>
                <a:prstClr val="black">
                  <a:lumMod val="65000"/>
                  <a:lumOff val="35000"/>
                </a:prstClr>
              </a:solidFill>
            </a:endParaRPr>
          </a:p>
          <a:p>
            <a:pPr>
              <a:buClr>
                <a:srgbClr val="1AB1AF"/>
              </a:buClr>
            </a:pPr>
            <a:r>
              <a:rPr lang="lt-LT" dirty="0"/>
              <a:t>LOKACIJA. Visa šalies teritorija.</a:t>
            </a:r>
          </a:p>
          <a:p>
            <a:pPr marL="0" lvl="0" indent="0">
              <a:buClr>
                <a:srgbClr val="1AB1AF"/>
              </a:buClr>
              <a:buNone/>
            </a:pPr>
            <a:endParaRPr lang="lt-LT" dirty="0">
              <a:solidFill>
                <a:prstClr val="black">
                  <a:lumMod val="65000"/>
                  <a:lumOff val="35000"/>
                </a:prstClr>
              </a:solidFill>
            </a:endParaRPr>
          </a:p>
          <a:p>
            <a:pPr lvl="0">
              <a:buClr>
                <a:srgbClr val="1AB1AF"/>
              </a:buClr>
            </a:pPr>
            <a:r>
              <a:rPr lang="lt-LT" dirty="0">
                <a:solidFill>
                  <a:prstClr val="black">
                    <a:lumMod val="65000"/>
                    <a:lumOff val="35000"/>
                  </a:prstClr>
                </a:solidFill>
              </a:rPr>
              <a:t>DUOMENŲ ANALIZĖ. Analizė atlikta SPSS/PC programine įranga. Ataskaitoje pateikiami bendrieji atsakymų pasiskirstymai (procentai), ir pasiskirstymai pagal socialines-demografines charakteristikas (Žr. Priedus).</a:t>
            </a:r>
          </a:p>
          <a:p>
            <a:endParaRPr lang="lt-LT" dirty="0"/>
          </a:p>
          <a:p>
            <a:endParaRPr lang="lt-LT" dirty="0"/>
          </a:p>
        </p:txBody>
      </p:sp>
      <p:sp>
        <p:nvSpPr>
          <p:cNvPr id="2" name="Title 1"/>
          <p:cNvSpPr>
            <a:spLocks noGrp="1"/>
          </p:cNvSpPr>
          <p:nvPr>
            <p:ph type="title"/>
          </p:nvPr>
        </p:nvSpPr>
        <p:spPr/>
        <p:txBody>
          <a:bodyPr/>
          <a:lstStyle/>
          <a:p>
            <a:r>
              <a:rPr lang="lt-LT" dirty="0">
                <a:solidFill>
                  <a:schemeClr val="accent2">
                    <a:lumMod val="75000"/>
                  </a:schemeClr>
                </a:solidFill>
              </a:rPr>
              <a:t>TYRIMO METODIKA</a:t>
            </a:r>
          </a:p>
        </p:txBody>
      </p:sp>
    </p:spTree>
    <p:extLst>
      <p:ext uri="{BB962C8B-B14F-4D97-AF65-F5344CB8AC3E}">
        <p14:creationId xmlns:p14="http://schemas.microsoft.com/office/powerpoint/2010/main" val="103308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1"/>
          </p:nvPr>
        </p:nvSpPr>
        <p:spPr>
          <a:xfrm>
            <a:off x="450911" y="1610465"/>
            <a:ext cx="11338317" cy="1393992"/>
          </a:xfrm>
        </p:spPr>
        <p:txBody>
          <a:bodyPr/>
          <a:lstStyle/>
          <a:p>
            <a:pPr marL="0" indent="0">
              <a:buNone/>
            </a:pPr>
            <a:r>
              <a:rPr lang="lt-LT" dirty="0"/>
              <a:t>Atrankiniuose kiekybiniuose tyrimuose visada išlieka statistinės paklaidos tikimybė, į kurią būtina atsižvelgti interpretuojant duomenis. Pvz.: jeigu apklausus 1009 respondentus gavome, kad 28,7 proc. apklaustųjų teigia pasitikintys ekologiškų produktų ženklais, tai yra 95 proc. tikimybė, kad tikroji reikšmė yra tarp 25,9 proc. ir 31,5 proc.</a:t>
            </a:r>
          </a:p>
          <a:p>
            <a:pPr marL="0" indent="0">
              <a:buNone/>
            </a:pPr>
            <a:r>
              <a:rPr lang="lt-LT" dirty="0"/>
              <a:t>Įverčio tikslumas mažėja, mažėjant analizuojamų atsakymų skaičiui. Toliau pateikiama lentelė padedanti įvertinti statistinę paklaidą.</a:t>
            </a:r>
          </a:p>
        </p:txBody>
      </p:sp>
      <p:sp>
        <p:nvSpPr>
          <p:cNvPr id="14" name="Title 13"/>
          <p:cNvSpPr>
            <a:spLocks noGrp="1"/>
          </p:cNvSpPr>
          <p:nvPr>
            <p:ph type="title"/>
          </p:nvPr>
        </p:nvSpPr>
        <p:spPr/>
        <p:txBody>
          <a:bodyPr/>
          <a:lstStyle/>
          <a:p>
            <a:r>
              <a:rPr lang="lt-LT" dirty="0">
                <a:solidFill>
                  <a:schemeClr val="accent2">
                    <a:lumMod val="75000"/>
                  </a:schemeClr>
                </a:solidFill>
              </a:rPr>
              <a:t>STATISTINĖ PAKLAIDA</a:t>
            </a:r>
          </a:p>
        </p:txBody>
      </p:sp>
      <p:graphicFrame>
        <p:nvGraphicFramePr>
          <p:cNvPr id="3" name="Table 2"/>
          <p:cNvGraphicFramePr>
            <a:graphicFrameLocks noGrp="1"/>
          </p:cNvGraphicFramePr>
          <p:nvPr>
            <p:extLst>
              <p:ext uri="{D42A27DB-BD31-4B8C-83A1-F6EECF244321}">
                <p14:modId xmlns:p14="http://schemas.microsoft.com/office/powerpoint/2010/main" val="427168113"/>
              </p:ext>
            </p:extLst>
          </p:nvPr>
        </p:nvGraphicFramePr>
        <p:xfrm>
          <a:off x="551542" y="2627563"/>
          <a:ext cx="11183260" cy="3474720"/>
        </p:xfrm>
        <a:graphic>
          <a:graphicData uri="http://schemas.openxmlformats.org/drawingml/2006/table">
            <a:tbl>
              <a:tblPr firstRow="1" bandRow="1">
                <a:tableStyleId>{D27102A9-8310-4765-A935-A1911B00CA55}</a:tableStyleId>
              </a:tblPr>
              <a:tblGrid>
                <a:gridCol w="1118326">
                  <a:extLst>
                    <a:ext uri="{9D8B030D-6E8A-4147-A177-3AD203B41FA5}">
                      <a16:colId xmlns:a16="http://schemas.microsoft.com/office/drawing/2014/main" val="20000"/>
                    </a:ext>
                  </a:extLst>
                </a:gridCol>
                <a:gridCol w="1118326">
                  <a:extLst>
                    <a:ext uri="{9D8B030D-6E8A-4147-A177-3AD203B41FA5}">
                      <a16:colId xmlns:a16="http://schemas.microsoft.com/office/drawing/2014/main" val="20001"/>
                    </a:ext>
                  </a:extLst>
                </a:gridCol>
                <a:gridCol w="1118326">
                  <a:extLst>
                    <a:ext uri="{9D8B030D-6E8A-4147-A177-3AD203B41FA5}">
                      <a16:colId xmlns:a16="http://schemas.microsoft.com/office/drawing/2014/main" val="20002"/>
                    </a:ext>
                  </a:extLst>
                </a:gridCol>
                <a:gridCol w="1118326">
                  <a:extLst>
                    <a:ext uri="{9D8B030D-6E8A-4147-A177-3AD203B41FA5}">
                      <a16:colId xmlns:a16="http://schemas.microsoft.com/office/drawing/2014/main" val="20003"/>
                    </a:ext>
                  </a:extLst>
                </a:gridCol>
                <a:gridCol w="1118326">
                  <a:extLst>
                    <a:ext uri="{9D8B030D-6E8A-4147-A177-3AD203B41FA5}">
                      <a16:colId xmlns:a16="http://schemas.microsoft.com/office/drawing/2014/main" val="20004"/>
                    </a:ext>
                  </a:extLst>
                </a:gridCol>
                <a:gridCol w="1118326">
                  <a:extLst>
                    <a:ext uri="{9D8B030D-6E8A-4147-A177-3AD203B41FA5}">
                      <a16:colId xmlns:a16="http://schemas.microsoft.com/office/drawing/2014/main" val="20005"/>
                    </a:ext>
                  </a:extLst>
                </a:gridCol>
                <a:gridCol w="1118326">
                  <a:extLst>
                    <a:ext uri="{9D8B030D-6E8A-4147-A177-3AD203B41FA5}">
                      <a16:colId xmlns:a16="http://schemas.microsoft.com/office/drawing/2014/main" val="20006"/>
                    </a:ext>
                  </a:extLst>
                </a:gridCol>
                <a:gridCol w="1118326">
                  <a:extLst>
                    <a:ext uri="{9D8B030D-6E8A-4147-A177-3AD203B41FA5}">
                      <a16:colId xmlns:a16="http://schemas.microsoft.com/office/drawing/2014/main" val="20007"/>
                    </a:ext>
                  </a:extLst>
                </a:gridCol>
                <a:gridCol w="1118326">
                  <a:extLst>
                    <a:ext uri="{9D8B030D-6E8A-4147-A177-3AD203B41FA5}">
                      <a16:colId xmlns:a16="http://schemas.microsoft.com/office/drawing/2014/main" val="20008"/>
                    </a:ext>
                  </a:extLst>
                </a:gridCol>
                <a:gridCol w="1118326">
                  <a:extLst>
                    <a:ext uri="{9D8B030D-6E8A-4147-A177-3AD203B41FA5}">
                      <a16:colId xmlns:a16="http://schemas.microsoft.com/office/drawing/2014/main" val="20009"/>
                    </a:ext>
                  </a:extLst>
                </a:gridCol>
              </a:tblGrid>
              <a:tr h="102911">
                <a:tc>
                  <a:txBody>
                    <a:bodyPr/>
                    <a:lstStyle/>
                    <a:p>
                      <a:pPr algn="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20/80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50/50</a:t>
                      </a:r>
                    </a:p>
                  </a:txBody>
                  <a:tcPr marL="0" marR="0" marT="0" marB="0" anchor="ctr"/>
                </a:tc>
                <a:extLst>
                  <a:ext uri="{0D108BD9-81ED-4DB2-BD59-A6C34878D82A}">
                    <a16:rowId xmlns:a16="http://schemas.microsoft.com/office/drawing/2014/main" val="10000"/>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N=</a:t>
                      </a: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000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31,0</a:t>
                      </a:r>
                    </a:p>
                  </a:txBody>
                  <a:tcPr marL="0" marR="0" marT="0" marB="0" anchor="ctr"/>
                </a:tc>
                <a:extLst>
                  <a:ext uri="{0D108BD9-81ED-4DB2-BD59-A6C34878D82A}">
                    <a16:rowId xmlns:a16="http://schemas.microsoft.com/office/drawing/2014/main" val="1000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17,9</a:t>
                      </a:r>
                    </a:p>
                  </a:txBody>
                  <a:tcPr marL="0" marR="0" marT="0" marB="0" anchor="ctr"/>
                </a:tc>
                <a:extLst>
                  <a:ext uri="{0D108BD9-81ED-4DB2-BD59-A6C34878D82A}">
                    <a16:rowId xmlns:a16="http://schemas.microsoft.com/office/drawing/2014/main" val="1000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13,9</a:t>
                      </a:r>
                    </a:p>
                  </a:txBody>
                  <a:tcPr marL="0" marR="0" marT="0" marB="0" anchor="ctr"/>
                </a:tc>
                <a:extLst>
                  <a:ext uri="{0D108BD9-81ED-4DB2-BD59-A6C34878D82A}">
                    <a16:rowId xmlns:a16="http://schemas.microsoft.com/office/drawing/2014/main" val="1000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11,3</a:t>
                      </a:r>
                    </a:p>
                  </a:txBody>
                  <a:tcPr marL="0" marR="0" marT="0" marB="0" anchor="ctr"/>
                </a:tc>
                <a:extLst>
                  <a:ext uri="{0D108BD9-81ED-4DB2-BD59-A6C34878D82A}">
                    <a16:rowId xmlns:a16="http://schemas.microsoft.com/office/drawing/2014/main" val="10005"/>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9,8</a:t>
                      </a:r>
                    </a:p>
                  </a:txBody>
                  <a:tcPr marL="0" marR="0" marT="0" marB="0" anchor="ctr"/>
                </a:tc>
                <a:extLst>
                  <a:ext uri="{0D108BD9-81ED-4DB2-BD59-A6C34878D82A}">
                    <a16:rowId xmlns:a16="http://schemas.microsoft.com/office/drawing/2014/main" val="10006"/>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a:t>
                      </a:r>
                    </a:p>
                  </a:txBody>
                  <a:tcPr marL="0" marR="0" marT="0" marB="0" anchor="ctr"/>
                </a:tc>
                <a:extLst>
                  <a:ext uri="{0D108BD9-81ED-4DB2-BD59-A6C34878D82A}">
                    <a16:rowId xmlns:a16="http://schemas.microsoft.com/office/drawing/2014/main" val="10007"/>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6,9</a:t>
                      </a:r>
                    </a:p>
                  </a:txBody>
                  <a:tcPr marL="0" marR="0" marT="0" marB="0" anchor="ctr"/>
                </a:tc>
                <a:extLst>
                  <a:ext uri="{0D108BD9-81ED-4DB2-BD59-A6C34878D82A}">
                    <a16:rowId xmlns:a16="http://schemas.microsoft.com/office/drawing/2014/main" val="10008"/>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5,7</a:t>
                      </a:r>
                    </a:p>
                  </a:txBody>
                  <a:tcPr marL="0" marR="0" marT="0" marB="0" anchor="ctr"/>
                </a:tc>
                <a:extLst>
                  <a:ext uri="{0D108BD9-81ED-4DB2-BD59-A6C34878D82A}">
                    <a16:rowId xmlns:a16="http://schemas.microsoft.com/office/drawing/2014/main" val="10009"/>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4,9</a:t>
                      </a:r>
                    </a:p>
                  </a:txBody>
                  <a:tcPr marL="0" marR="0" marT="0" marB="0" anchor="ctr"/>
                </a:tc>
                <a:extLst>
                  <a:ext uri="{0D108BD9-81ED-4DB2-BD59-A6C34878D82A}">
                    <a16:rowId xmlns:a16="http://schemas.microsoft.com/office/drawing/2014/main" val="10010"/>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4,4</a:t>
                      </a:r>
                    </a:p>
                  </a:txBody>
                  <a:tcPr marL="0" marR="0" marT="0" marB="0" anchor="ctr"/>
                </a:tc>
                <a:extLst>
                  <a:ext uri="{0D108BD9-81ED-4DB2-BD59-A6C34878D82A}">
                    <a16:rowId xmlns:a16="http://schemas.microsoft.com/office/drawing/2014/main" val="10011"/>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600</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3,9</a:t>
                      </a:r>
                    </a:p>
                  </a:txBody>
                  <a:tcPr marL="0" marR="0" marT="0" marB="0" anchor="ctr"/>
                </a:tc>
                <a:tc>
                  <a:txBody>
                    <a:bodyPr/>
                    <a:lstStyle/>
                    <a:p>
                      <a:pPr algn="ctr"/>
                      <a:r>
                        <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4,0</a:t>
                      </a:r>
                    </a:p>
                  </a:txBody>
                  <a:tcPr marL="0" marR="0" marT="0" marB="0" anchor="ctr"/>
                </a:tc>
                <a:extLst>
                  <a:ext uri="{0D108BD9-81ED-4DB2-BD59-A6C34878D82A}">
                    <a16:rowId xmlns:a16="http://schemas.microsoft.com/office/drawing/2014/main" val="10012"/>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700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3,7</a:t>
                      </a:r>
                    </a:p>
                  </a:txBody>
                  <a:tcPr marL="0" marR="0" marT="0" marB="0" anchor="ctr"/>
                </a:tc>
                <a:extLst>
                  <a:ext uri="{0D108BD9-81ED-4DB2-BD59-A6C34878D82A}">
                    <a16:rowId xmlns:a16="http://schemas.microsoft.com/office/drawing/2014/main" val="10013"/>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800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3,5</a:t>
                      </a:r>
                    </a:p>
                  </a:txBody>
                  <a:tcPr marL="0" marR="0" marT="0" marB="0" anchor="ctr"/>
                </a:tc>
                <a:extLst>
                  <a:ext uri="{0D108BD9-81ED-4DB2-BD59-A6C34878D82A}">
                    <a16:rowId xmlns:a16="http://schemas.microsoft.com/office/drawing/2014/main" val="10014"/>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1000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2,7</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2,8</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3,0</a:t>
                      </a:r>
                    </a:p>
                  </a:txBody>
                  <a:tcPr marL="0" marR="0" marT="0" marB="0" anchor="ctr"/>
                </a:tc>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3,1</a:t>
                      </a:r>
                    </a:p>
                  </a:txBody>
                  <a:tcPr marL="0" marR="0" marT="0" marB="0" anchor="ctr"/>
                </a:tc>
                <a:extLst>
                  <a:ext uri="{0D108BD9-81ED-4DB2-BD59-A6C34878D82A}">
                    <a16:rowId xmlns:a16="http://schemas.microsoft.com/office/drawing/2014/main" val="10015"/>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2,6</a:t>
                      </a:r>
                    </a:p>
                  </a:txBody>
                  <a:tcPr marL="0" marR="0" marT="0" marB="0" anchor="ctr"/>
                </a:tc>
                <a:extLst>
                  <a:ext uri="{0D108BD9-81ED-4DB2-BD59-A6C34878D82A}">
                    <a16:rowId xmlns:a16="http://schemas.microsoft.com/office/drawing/2014/main" val="10016"/>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1,3</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2,1</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2,2</a:t>
                      </a:r>
                    </a:p>
                  </a:txBody>
                  <a:tcPr marL="0" marR="0" marT="0" marB="0" anchor="ctr"/>
                </a:tc>
                <a:extLst>
                  <a:ext uri="{0D108BD9-81ED-4DB2-BD59-A6C34878D82A}">
                    <a16:rowId xmlns:a16="http://schemas.microsoft.com/office/drawing/2014/main" val="10017"/>
                  </a:ext>
                </a:extLst>
              </a:tr>
              <a:tr h="102911">
                <a:tc>
                  <a:txBody>
                    <a:bodyPr/>
                    <a:lstStyle/>
                    <a:p>
                      <a:pPr algn="ctr"/>
                      <a:r>
                        <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2500</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0,9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1,2</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1,4</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1,6</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1,7</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1,8</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1,9</a:t>
                      </a:r>
                    </a:p>
                  </a:txBody>
                  <a:tcPr marL="0" marR="0" marT="0" marB="0" anchor="ctr"/>
                </a:tc>
                <a:tc>
                  <a:txBody>
                    <a:bodyPr/>
                    <a:lstStyle/>
                    <a:p>
                      <a:pPr algn="ctr"/>
                      <a:r>
                        <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rPr>
                        <a:t>2,0</a:t>
                      </a:r>
                    </a:p>
                  </a:txBody>
                  <a:tcPr marL="0" marR="0" marT="0"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53429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solidFill>
                  <a:schemeClr val="accent2">
                    <a:lumMod val="75000"/>
                  </a:schemeClr>
                </a:solidFill>
              </a:rPr>
              <a:t>SOCIALINĖS-DEMOGRAFINĖS CHARAKTERISTIKOS</a:t>
            </a:r>
          </a:p>
        </p:txBody>
      </p:sp>
      <p:graphicFrame>
        <p:nvGraphicFramePr>
          <p:cNvPr id="3" name="Object 2"/>
          <p:cNvGraphicFramePr>
            <a:graphicFrameLocks/>
          </p:cNvGraphicFramePr>
          <p:nvPr>
            <p:extLst>
              <p:ext uri="{D42A27DB-BD31-4B8C-83A1-F6EECF244321}">
                <p14:modId xmlns:p14="http://schemas.microsoft.com/office/powerpoint/2010/main" val="4137809850"/>
              </p:ext>
            </p:extLst>
          </p:nvPr>
        </p:nvGraphicFramePr>
        <p:xfrm>
          <a:off x="5070085" y="1371600"/>
          <a:ext cx="5900737" cy="4768850"/>
        </p:xfrm>
        <a:graphic>
          <a:graphicData uri="http://schemas.openxmlformats.org/presentationml/2006/ole">
            <mc:AlternateContent xmlns:mc="http://schemas.openxmlformats.org/markup-compatibility/2006">
              <mc:Choice xmlns:v="urn:schemas-microsoft-com:vml" Requires="v">
                <p:oleObj spid="_x0000_s1026" name="Macro-Enabled Worksheet" r:id="rId3" imgW="5724456" imgH="4629150" progId="Excel.SheetMacroEnabled.12">
                  <p:embed/>
                </p:oleObj>
              </mc:Choice>
              <mc:Fallback>
                <p:oleObj name="Macro-Enabled Worksheet" r:id="rId3" imgW="5724456" imgH="4629150" progId="Excel.SheetMacroEnabled.12">
                  <p:embed/>
                  <p:pic>
                    <p:nvPicPr>
                      <p:cNvPr id="3" name="Object 2"/>
                      <p:cNvPicPr>
                        <a:picLocks noChangeArrowheads="1"/>
                      </p:cNvPicPr>
                      <p:nvPr/>
                    </p:nvPicPr>
                    <p:blipFill>
                      <a:blip r:embed="rId4"/>
                      <a:srcRect/>
                      <a:stretch>
                        <a:fillRect/>
                      </a:stretch>
                    </p:blipFill>
                    <p:spPr bwMode="auto">
                      <a:xfrm>
                        <a:off x="5070085" y="1371600"/>
                        <a:ext cx="5900737"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p:cNvGraphicFramePr>
          <p:nvPr>
            <p:extLst>
              <p:ext uri="{D42A27DB-BD31-4B8C-83A1-F6EECF244321}">
                <p14:modId xmlns:p14="http://schemas.microsoft.com/office/powerpoint/2010/main" val="721261623"/>
              </p:ext>
            </p:extLst>
          </p:nvPr>
        </p:nvGraphicFramePr>
        <p:xfrm>
          <a:off x="566738" y="1358900"/>
          <a:ext cx="5857875" cy="4781550"/>
        </p:xfrm>
        <a:graphic>
          <a:graphicData uri="http://schemas.openxmlformats.org/presentationml/2006/ole">
            <mc:AlternateContent xmlns:mc="http://schemas.openxmlformats.org/markup-compatibility/2006">
              <mc:Choice xmlns:v="urn:schemas-microsoft-com:vml" Requires="v">
                <p:oleObj spid="_x0000_s1027" name="Macro-Enabled Worksheet" r:id="rId5" imgW="5686284" imgH="4638533" progId="Excel.SheetMacroEnabled.12">
                  <p:embed/>
                </p:oleObj>
              </mc:Choice>
              <mc:Fallback>
                <p:oleObj name="Macro-Enabled Worksheet" r:id="rId5" imgW="5686284" imgH="4638533" progId="Excel.SheetMacroEnabled.12">
                  <p:embed/>
                  <p:pic>
                    <p:nvPicPr>
                      <p:cNvPr id="4" name="Object 3"/>
                      <p:cNvPicPr>
                        <a:picLocks noChangeArrowheads="1"/>
                      </p:cNvPicPr>
                      <p:nvPr/>
                    </p:nvPicPr>
                    <p:blipFill>
                      <a:blip r:embed="rId6"/>
                      <a:srcRect/>
                      <a:stretch>
                        <a:fillRect/>
                      </a:stretch>
                    </p:blipFill>
                    <p:spPr bwMode="auto">
                      <a:xfrm>
                        <a:off x="566738" y="1358900"/>
                        <a:ext cx="58578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007629FA-B5FB-4A83-81D5-B63964A3D808}"/>
              </a:ext>
            </a:extLst>
          </p:cNvPr>
          <p:cNvSpPr txBox="1"/>
          <p:nvPr/>
        </p:nvSpPr>
        <p:spPr>
          <a:xfrm>
            <a:off x="1532537" y="1596888"/>
            <a:ext cx="857250" cy="161583"/>
          </a:xfrm>
          <a:prstGeom prst="rect">
            <a:avLst/>
          </a:prstGeom>
          <a:noFill/>
        </p:spPr>
        <p:txBody>
          <a:bodyPr wrap="square" lIns="0" tIns="0" rIns="0" bIns="0" rtlCol="0">
            <a:spAutoFit/>
          </a:bodyPr>
          <a:lstStyle/>
          <a:p>
            <a:pPr algn="ctr">
              <a:spcBef>
                <a:spcPts val="600"/>
              </a:spcBef>
            </a:pPr>
            <a:r>
              <a:rPr lang="lt-LT" sz="1050" b="1" i="1" dirty="0">
                <a:solidFill>
                  <a:schemeClr val="tx1">
                    <a:lumMod val="65000"/>
                    <a:lumOff val="35000"/>
                  </a:schemeClr>
                </a:solidFill>
              </a:rPr>
              <a:t>Lytis</a:t>
            </a:r>
          </a:p>
        </p:txBody>
      </p:sp>
      <p:sp>
        <p:nvSpPr>
          <p:cNvPr id="8" name="TextBox 7">
            <a:extLst>
              <a:ext uri="{FF2B5EF4-FFF2-40B4-BE49-F238E27FC236}">
                <a16:creationId xmlns:a16="http://schemas.microsoft.com/office/drawing/2014/main" id="{84B15B59-E9EB-40B0-B936-1A8CBC82D264}"/>
              </a:ext>
            </a:extLst>
          </p:cNvPr>
          <p:cNvSpPr txBox="1"/>
          <p:nvPr/>
        </p:nvSpPr>
        <p:spPr>
          <a:xfrm>
            <a:off x="1080135" y="2650105"/>
            <a:ext cx="857250" cy="161583"/>
          </a:xfrm>
          <a:prstGeom prst="rect">
            <a:avLst/>
          </a:prstGeom>
          <a:noFill/>
        </p:spPr>
        <p:txBody>
          <a:bodyPr wrap="square" lIns="0" tIns="0" rIns="0" bIns="0" rtlCol="0">
            <a:spAutoFit/>
          </a:bodyPr>
          <a:lstStyle/>
          <a:p>
            <a:pPr algn="ctr">
              <a:spcBef>
                <a:spcPts val="600"/>
              </a:spcBef>
            </a:pPr>
            <a:r>
              <a:rPr lang="lt-LT" sz="1050" b="1" i="1" dirty="0">
                <a:solidFill>
                  <a:schemeClr val="tx1">
                    <a:lumMod val="65000"/>
                    <a:lumOff val="35000"/>
                  </a:schemeClr>
                </a:solidFill>
              </a:rPr>
              <a:t>Amžius</a:t>
            </a:r>
          </a:p>
        </p:txBody>
      </p:sp>
      <p:sp>
        <p:nvSpPr>
          <p:cNvPr id="10" name="TextBox 9">
            <a:extLst>
              <a:ext uri="{FF2B5EF4-FFF2-40B4-BE49-F238E27FC236}">
                <a16:creationId xmlns:a16="http://schemas.microsoft.com/office/drawing/2014/main" id="{4B373691-0692-4D4D-A3C1-B1AFB72D23E6}"/>
              </a:ext>
            </a:extLst>
          </p:cNvPr>
          <p:cNvSpPr txBox="1"/>
          <p:nvPr/>
        </p:nvSpPr>
        <p:spPr>
          <a:xfrm>
            <a:off x="0" y="3912462"/>
            <a:ext cx="1508760" cy="161583"/>
          </a:xfrm>
          <a:prstGeom prst="rect">
            <a:avLst/>
          </a:prstGeom>
          <a:noFill/>
        </p:spPr>
        <p:txBody>
          <a:bodyPr wrap="square" lIns="0" tIns="0" rIns="0" bIns="0" rtlCol="0">
            <a:spAutoFit/>
          </a:bodyPr>
          <a:lstStyle/>
          <a:p>
            <a:pPr algn="ctr">
              <a:spcBef>
                <a:spcPts val="600"/>
              </a:spcBef>
            </a:pPr>
            <a:r>
              <a:rPr lang="lt-LT" sz="1050" b="1" i="1" dirty="0">
                <a:solidFill>
                  <a:schemeClr val="tx1">
                    <a:lumMod val="65000"/>
                    <a:lumOff val="35000"/>
                  </a:schemeClr>
                </a:solidFill>
              </a:rPr>
              <a:t>Išsimokslinimas</a:t>
            </a:r>
          </a:p>
        </p:txBody>
      </p:sp>
      <p:sp>
        <p:nvSpPr>
          <p:cNvPr id="12" name="TextBox 11">
            <a:extLst>
              <a:ext uri="{FF2B5EF4-FFF2-40B4-BE49-F238E27FC236}">
                <a16:creationId xmlns:a16="http://schemas.microsoft.com/office/drawing/2014/main" id="{1FBCD3C7-993E-4087-BC04-38A76CC5F466}"/>
              </a:ext>
            </a:extLst>
          </p:cNvPr>
          <p:cNvSpPr txBox="1"/>
          <p:nvPr/>
        </p:nvSpPr>
        <p:spPr>
          <a:xfrm>
            <a:off x="523876" y="5156174"/>
            <a:ext cx="1651510" cy="515526"/>
          </a:xfrm>
          <a:prstGeom prst="rect">
            <a:avLst/>
          </a:prstGeom>
          <a:noFill/>
        </p:spPr>
        <p:txBody>
          <a:bodyPr wrap="square" lIns="0" tIns="0" rIns="0" bIns="0" rtlCol="0">
            <a:spAutoFit/>
          </a:bodyPr>
          <a:lstStyle/>
          <a:p>
            <a:pPr algn="ctr">
              <a:spcBef>
                <a:spcPts val="600"/>
              </a:spcBef>
            </a:pPr>
            <a:r>
              <a:rPr lang="lt-LT" sz="1050" b="1" i="1" dirty="0">
                <a:solidFill>
                  <a:schemeClr val="tx1">
                    <a:lumMod val="65000"/>
                    <a:lumOff val="35000"/>
                  </a:schemeClr>
                </a:solidFill>
              </a:rPr>
              <a:t>Pajamos</a:t>
            </a:r>
          </a:p>
          <a:p>
            <a:pPr algn="ctr">
              <a:spcBef>
                <a:spcPts val="600"/>
              </a:spcBef>
            </a:pPr>
            <a:r>
              <a:rPr lang="en-GB" sz="900" b="1" i="1" dirty="0" err="1">
                <a:solidFill>
                  <a:schemeClr val="tx1">
                    <a:lumMod val="65000"/>
                    <a:lumOff val="35000"/>
                  </a:schemeClr>
                </a:solidFill>
              </a:rPr>
              <a:t>Vienam</a:t>
            </a:r>
            <a:r>
              <a:rPr lang="en-GB" sz="900" b="1" i="1" dirty="0">
                <a:solidFill>
                  <a:schemeClr val="tx1">
                    <a:lumMod val="65000"/>
                    <a:lumOff val="35000"/>
                  </a:schemeClr>
                </a:solidFill>
              </a:rPr>
              <a:t> </a:t>
            </a:r>
            <a:r>
              <a:rPr lang="lt-LT" sz="900" b="1" i="1" dirty="0">
                <a:solidFill>
                  <a:schemeClr val="tx1">
                    <a:lumMod val="65000"/>
                    <a:lumOff val="35000"/>
                  </a:schemeClr>
                </a:solidFill>
              </a:rPr>
              <a:t>namų ūkio </a:t>
            </a:r>
            <a:r>
              <a:rPr lang="en-GB" sz="900" b="1" i="1" dirty="0" err="1">
                <a:solidFill>
                  <a:schemeClr val="tx1">
                    <a:lumMod val="65000"/>
                    <a:lumOff val="35000"/>
                  </a:schemeClr>
                </a:solidFill>
              </a:rPr>
              <a:t>nariui</a:t>
            </a:r>
            <a:r>
              <a:rPr lang="en-GB" sz="900" b="1" i="1" dirty="0">
                <a:solidFill>
                  <a:schemeClr val="tx1">
                    <a:lumMod val="65000"/>
                    <a:lumOff val="35000"/>
                  </a:schemeClr>
                </a:solidFill>
              </a:rPr>
              <a:t> </a:t>
            </a:r>
            <a:r>
              <a:rPr lang="lt-LT" sz="900" b="1" i="1" dirty="0">
                <a:solidFill>
                  <a:schemeClr val="tx1">
                    <a:lumMod val="65000"/>
                    <a:lumOff val="35000"/>
                  </a:schemeClr>
                </a:solidFill>
              </a:rPr>
              <a:t>per mėnesį</a:t>
            </a:r>
          </a:p>
        </p:txBody>
      </p:sp>
      <p:sp>
        <p:nvSpPr>
          <p:cNvPr id="14" name="TextBox 13">
            <a:extLst>
              <a:ext uri="{FF2B5EF4-FFF2-40B4-BE49-F238E27FC236}">
                <a16:creationId xmlns:a16="http://schemas.microsoft.com/office/drawing/2014/main" id="{BDABE11E-D6E4-4711-BA23-D4675EFAA658}"/>
              </a:ext>
            </a:extLst>
          </p:cNvPr>
          <p:cNvSpPr txBox="1"/>
          <p:nvPr/>
        </p:nvSpPr>
        <p:spPr>
          <a:xfrm>
            <a:off x="9578552" y="2465439"/>
            <a:ext cx="1009650" cy="369332"/>
          </a:xfrm>
          <a:prstGeom prst="rect">
            <a:avLst/>
          </a:prstGeom>
          <a:noFill/>
        </p:spPr>
        <p:txBody>
          <a:bodyPr wrap="square" lIns="0" tIns="0" rIns="0" bIns="0" rtlCol="0">
            <a:spAutoFit/>
          </a:bodyPr>
          <a:lstStyle/>
          <a:p>
            <a:pPr algn="ctr">
              <a:spcBef>
                <a:spcPts val="600"/>
              </a:spcBef>
            </a:pPr>
            <a:r>
              <a:rPr lang="en-GB" sz="1200" b="1" i="1" dirty="0" err="1">
                <a:solidFill>
                  <a:schemeClr val="tx1">
                    <a:lumMod val="65000"/>
                    <a:lumOff val="35000"/>
                  </a:schemeClr>
                </a:solidFill>
              </a:rPr>
              <a:t>Pagrindinis</a:t>
            </a:r>
            <a:r>
              <a:rPr lang="en-GB" sz="1200" b="1" i="1" dirty="0">
                <a:solidFill>
                  <a:schemeClr val="tx1">
                    <a:lumMod val="65000"/>
                    <a:lumOff val="35000"/>
                  </a:schemeClr>
                </a:solidFill>
              </a:rPr>
              <a:t> </a:t>
            </a:r>
            <a:r>
              <a:rPr lang="lt-LT" sz="1200" b="1" i="1" dirty="0">
                <a:solidFill>
                  <a:schemeClr val="tx1">
                    <a:lumMod val="65000"/>
                    <a:lumOff val="35000"/>
                  </a:schemeClr>
                </a:solidFill>
              </a:rPr>
              <a:t>užsiėmimas</a:t>
            </a:r>
          </a:p>
        </p:txBody>
      </p:sp>
      <p:sp>
        <p:nvSpPr>
          <p:cNvPr id="16" name="TextBox 15">
            <a:extLst>
              <a:ext uri="{FF2B5EF4-FFF2-40B4-BE49-F238E27FC236}">
                <a16:creationId xmlns:a16="http://schemas.microsoft.com/office/drawing/2014/main" id="{031182C7-4993-4E24-B5D7-54C029B93D94}"/>
              </a:ext>
            </a:extLst>
          </p:cNvPr>
          <p:cNvSpPr txBox="1"/>
          <p:nvPr/>
        </p:nvSpPr>
        <p:spPr>
          <a:xfrm>
            <a:off x="9622082" y="5574495"/>
            <a:ext cx="1348740" cy="184666"/>
          </a:xfrm>
          <a:prstGeom prst="rect">
            <a:avLst/>
          </a:prstGeom>
          <a:noFill/>
        </p:spPr>
        <p:txBody>
          <a:bodyPr wrap="square" lIns="0" tIns="0" rIns="0" bIns="0" rtlCol="0">
            <a:spAutoFit/>
          </a:bodyPr>
          <a:lstStyle/>
          <a:p>
            <a:pPr algn="ctr">
              <a:spcBef>
                <a:spcPts val="600"/>
              </a:spcBef>
            </a:pPr>
            <a:r>
              <a:rPr lang="lt-LT" sz="1200" b="1" i="1" dirty="0">
                <a:solidFill>
                  <a:schemeClr val="tx1">
                    <a:lumMod val="65000"/>
                    <a:lumOff val="35000"/>
                  </a:schemeClr>
                </a:solidFill>
              </a:rPr>
              <a:t>Gyvenamoji vieta</a:t>
            </a:r>
          </a:p>
        </p:txBody>
      </p:sp>
      <p:sp>
        <p:nvSpPr>
          <p:cNvPr id="18" name="TextBox 17">
            <a:extLst>
              <a:ext uri="{FF2B5EF4-FFF2-40B4-BE49-F238E27FC236}">
                <a16:creationId xmlns:a16="http://schemas.microsoft.com/office/drawing/2014/main" id="{3E2EC0C4-D4A9-44AB-8BAE-F0217988E92E}"/>
              </a:ext>
            </a:extLst>
          </p:cNvPr>
          <p:cNvSpPr txBox="1"/>
          <p:nvPr/>
        </p:nvSpPr>
        <p:spPr>
          <a:xfrm>
            <a:off x="10165445" y="4383354"/>
            <a:ext cx="1348740" cy="184666"/>
          </a:xfrm>
          <a:prstGeom prst="rect">
            <a:avLst/>
          </a:prstGeom>
          <a:noFill/>
        </p:spPr>
        <p:txBody>
          <a:bodyPr wrap="square" lIns="0" tIns="0" rIns="0" bIns="0" rtlCol="0">
            <a:spAutoFit/>
          </a:bodyPr>
          <a:lstStyle/>
          <a:p>
            <a:pPr algn="ctr">
              <a:spcBef>
                <a:spcPts val="600"/>
              </a:spcBef>
            </a:pPr>
            <a:r>
              <a:rPr lang="lt-LT" sz="1200" b="1" i="1" dirty="0">
                <a:solidFill>
                  <a:schemeClr val="tx1">
                    <a:lumMod val="65000"/>
                    <a:lumOff val="35000"/>
                  </a:schemeClr>
                </a:solidFill>
              </a:rPr>
              <a:t>Šeiminė padėtis</a:t>
            </a:r>
          </a:p>
        </p:txBody>
      </p:sp>
    </p:spTree>
    <p:extLst>
      <p:ext uri="{BB962C8B-B14F-4D97-AF65-F5344CB8AC3E}">
        <p14:creationId xmlns:p14="http://schemas.microsoft.com/office/powerpoint/2010/main" val="381838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0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Ar prieš įsigydami maisto produktą skaitote jo etiketę? </a:t>
            </a:r>
          </a:p>
        </p:txBody>
      </p:sp>
      <p:sp>
        <p:nvSpPr>
          <p:cNvPr id="2" name="Title 1"/>
          <p:cNvSpPr>
            <a:spLocks noGrp="1"/>
          </p:cNvSpPr>
          <p:nvPr>
            <p:ph type="title"/>
          </p:nvPr>
        </p:nvSpPr>
        <p:spPr>
          <a:xfrm>
            <a:off x="1231935" y="307543"/>
            <a:ext cx="9730107" cy="1151703"/>
          </a:xfrm>
        </p:spPr>
        <p:txBody>
          <a:bodyPr/>
          <a:lstStyle/>
          <a:p>
            <a:r>
              <a:rPr lang="lt-LT" dirty="0">
                <a:solidFill>
                  <a:schemeClr val="accent2">
                    <a:lumMod val="75000"/>
                  </a:schemeClr>
                </a:solidFill>
              </a:rPr>
              <a:t>MAISTO PRODUKTŲ ETIKEČIŲ SKAITYMO ĮPROČIAI (PROC.)</a:t>
            </a:r>
            <a:endParaRPr lang="lt-LT" i="1" dirty="0">
              <a:solidFill>
                <a:schemeClr val="accent2">
                  <a:lumMod val="75000"/>
                </a:schemeClr>
              </a:solidFill>
            </a:endParaRPr>
          </a:p>
        </p:txBody>
      </p:sp>
      <p:sp>
        <p:nvSpPr>
          <p:cNvPr id="6" name="Content Placeholder 4">
            <a:extLst>
              <a:ext uri="{FF2B5EF4-FFF2-40B4-BE49-F238E27FC236}">
                <a16:creationId xmlns:a16="http://schemas.microsoft.com/office/drawing/2014/main" id="{DFA38892-573B-4C0C-94E4-365BDC1F0104}"/>
              </a:ext>
            </a:extLst>
          </p:cNvPr>
          <p:cNvSpPr>
            <a:spLocks noGrp="1"/>
          </p:cNvSpPr>
          <p:nvPr>
            <p:ph sz="half" idx="10"/>
          </p:nvPr>
        </p:nvSpPr>
        <p:spPr>
          <a:xfrm>
            <a:off x="8366760" y="1985554"/>
            <a:ext cx="3162811" cy="3974182"/>
          </a:xfrm>
        </p:spPr>
        <p:txBody>
          <a:bodyPr/>
          <a:lstStyle/>
          <a:p>
            <a:r>
              <a:rPr lang="lt-LT" dirty="0"/>
              <a:t>Dažniau etiketes skaito moterys, 36-45m., aukštesnio išsimokslinimo atstovai.</a:t>
            </a:r>
          </a:p>
        </p:txBody>
      </p:sp>
      <p:sp>
        <p:nvSpPr>
          <p:cNvPr id="9" name="Content Placeholder 16"/>
          <p:cNvSpPr txBox="1">
            <a:spLocks/>
          </p:cNvSpPr>
          <p:nvPr/>
        </p:nvSpPr>
        <p:spPr>
          <a:xfrm>
            <a:off x="1231935" y="1626690"/>
            <a:ext cx="649955" cy="352266"/>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N=1009</a:t>
            </a:r>
          </a:p>
        </p:txBody>
      </p:sp>
      <p:graphicFrame>
        <p:nvGraphicFramePr>
          <p:cNvPr id="3" name="Object 2"/>
          <p:cNvGraphicFramePr>
            <a:graphicFrameLocks/>
          </p:cNvGraphicFramePr>
          <p:nvPr>
            <p:extLst>
              <p:ext uri="{D42A27DB-BD31-4B8C-83A1-F6EECF244321}">
                <p14:modId xmlns:p14="http://schemas.microsoft.com/office/powerpoint/2010/main" val="762296515"/>
              </p:ext>
            </p:extLst>
          </p:nvPr>
        </p:nvGraphicFramePr>
        <p:xfrm>
          <a:off x="1441583" y="2086048"/>
          <a:ext cx="6627812" cy="3951287"/>
        </p:xfrm>
        <a:graphic>
          <a:graphicData uri="http://schemas.openxmlformats.org/presentationml/2006/ole">
            <mc:AlternateContent xmlns:mc="http://schemas.openxmlformats.org/markup-compatibility/2006">
              <mc:Choice xmlns:v="urn:schemas-microsoft-com:vml" Requires="v">
                <p:oleObj spid="_x0000_s2050" name="Macro-Enabled Worksheet" r:id="rId3" imgW="5572114" imgH="3324161" progId="Excel.SheetMacroEnabled.12">
                  <p:embed/>
                </p:oleObj>
              </mc:Choice>
              <mc:Fallback>
                <p:oleObj name="Macro-Enabled Worksheet" r:id="rId3" imgW="5572114" imgH="3324161" progId="Excel.SheetMacroEnabled.12">
                  <p:embed/>
                  <p:pic>
                    <p:nvPicPr>
                      <p:cNvPr id="3" name="Object 2"/>
                      <p:cNvPicPr>
                        <a:picLocks noChangeArrowheads="1"/>
                      </p:cNvPicPr>
                      <p:nvPr/>
                    </p:nvPicPr>
                    <p:blipFill>
                      <a:blip r:embed="rId4"/>
                      <a:srcRect/>
                      <a:stretch>
                        <a:fillRect/>
                      </a:stretch>
                    </p:blipFill>
                    <p:spPr bwMode="auto">
                      <a:xfrm>
                        <a:off x="1441583" y="2086048"/>
                        <a:ext cx="6627812"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393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422205"/>
            <a:ext cx="9736580" cy="293639"/>
          </a:xfrm>
        </p:spPr>
        <p:txBody>
          <a:bodyPr/>
          <a:lstStyle/>
          <a:p>
            <a:pPr lvl="0"/>
            <a:r>
              <a:rPr lang="lt-LT" dirty="0"/>
              <a:t>Kurie iš šių faktų apie ekologiškus produktus Jums buvo žinomi iki šios apklausos? </a:t>
            </a:r>
          </a:p>
        </p:txBody>
      </p:sp>
      <p:sp>
        <p:nvSpPr>
          <p:cNvPr id="2" name="Title 1"/>
          <p:cNvSpPr>
            <a:spLocks noGrp="1"/>
          </p:cNvSpPr>
          <p:nvPr>
            <p:ph type="title"/>
          </p:nvPr>
        </p:nvSpPr>
        <p:spPr>
          <a:xfrm>
            <a:off x="1231935" y="307543"/>
            <a:ext cx="9730107" cy="1151703"/>
          </a:xfrm>
        </p:spPr>
        <p:txBody>
          <a:bodyPr/>
          <a:lstStyle/>
          <a:p>
            <a:r>
              <a:rPr lang="lt-LT" dirty="0">
                <a:solidFill>
                  <a:schemeClr val="accent2">
                    <a:lumMod val="75000"/>
                  </a:schemeClr>
                </a:solidFill>
              </a:rPr>
              <a:t>FAKTŲ APIE EKOLOGIŠKUS PRODUKTUS ŽINOMUMAS (PROC.)</a:t>
            </a:r>
            <a:endParaRPr lang="lt-LT" i="1" dirty="0">
              <a:solidFill>
                <a:schemeClr val="accent2">
                  <a:lumMod val="75000"/>
                </a:schemeClr>
              </a:solidFill>
            </a:endParaRPr>
          </a:p>
        </p:txBody>
      </p:sp>
      <p:sp>
        <p:nvSpPr>
          <p:cNvPr id="6" name="Content Placeholder 4">
            <a:extLst>
              <a:ext uri="{FF2B5EF4-FFF2-40B4-BE49-F238E27FC236}">
                <a16:creationId xmlns:a16="http://schemas.microsoft.com/office/drawing/2014/main" id="{DFA38892-573B-4C0C-94E4-365BDC1F0104}"/>
              </a:ext>
            </a:extLst>
          </p:cNvPr>
          <p:cNvSpPr>
            <a:spLocks noGrp="1"/>
          </p:cNvSpPr>
          <p:nvPr>
            <p:ph sz="half" idx="10"/>
          </p:nvPr>
        </p:nvSpPr>
        <p:spPr>
          <a:xfrm>
            <a:off x="8366760" y="1985554"/>
            <a:ext cx="3162811" cy="3974182"/>
          </a:xfrm>
        </p:spPr>
        <p:txBody>
          <a:bodyPr/>
          <a:lstStyle/>
          <a:p>
            <a:r>
              <a:rPr lang="lt-LT" dirty="0"/>
              <a:t>Apskirtai daugiau faktų iki šios apklausos dažniau žinojo moterys.</a:t>
            </a:r>
          </a:p>
        </p:txBody>
      </p:sp>
      <p:sp>
        <p:nvSpPr>
          <p:cNvPr id="9" name="Content Placeholder 16"/>
          <p:cNvSpPr txBox="1">
            <a:spLocks/>
          </p:cNvSpPr>
          <p:nvPr/>
        </p:nvSpPr>
        <p:spPr>
          <a:xfrm>
            <a:off x="1229645" y="1650608"/>
            <a:ext cx="1620647" cy="352266"/>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N=1009</a:t>
            </a:r>
          </a:p>
        </p:txBody>
      </p:sp>
      <p:graphicFrame>
        <p:nvGraphicFramePr>
          <p:cNvPr id="10" name="Object 9"/>
          <p:cNvGraphicFramePr>
            <a:graphicFrameLocks/>
          </p:cNvGraphicFramePr>
          <p:nvPr>
            <p:extLst>
              <p:ext uri="{D42A27DB-BD31-4B8C-83A1-F6EECF244321}">
                <p14:modId xmlns:p14="http://schemas.microsoft.com/office/powerpoint/2010/main" val="1602939228"/>
              </p:ext>
            </p:extLst>
          </p:nvPr>
        </p:nvGraphicFramePr>
        <p:xfrm>
          <a:off x="961768" y="1985554"/>
          <a:ext cx="6405563" cy="4106862"/>
        </p:xfrm>
        <a:graphic>
          <a:graphicData uri="http://schemas.openxmlformats.org/presentationml/2006/ole">
            <mc:AlternateContent xmlns:mc="http://schemas.openxmlformats.org/markup-compatibility/2006">
              <mc:Choice xmlns:v="urn:schemas-microsoft-com:vml" Requires="v">
                <p:oleObj spid="_x0000_s3074" name="Macro-Enabled Worksheet" r:id="rId3" imgW="3333830" imgH="2143241" progId="Excel.SheetMacroEnabled.12">
                  <p:embed/>
                </p:oleObj>
              </mc:Choice>
              <mc:Fallback>
                <p:oleObj name="Macro-Enabled Worksheet" r:id="rId3" imgW="3333830" imgH="2143241" progId="Excel.SheetMacroEnabled.12">
                  <p:embed/>
                  <p:pic>
                    <p:nvPicPr>
                      <p:cNvPr id="10" name="Object 9"/>
                      <p:cNvPicPr>
                        <a:picLocks noChangeArrowheads="1"/>
                      </p:cNvPicPr>
                      <p:nvPr/>
                    </p:nvPicPr>
                    <p:blipFill>
                      <a:blip r:embed="rId4"/>
                      <a:srcRect/>
                      <a:stretch>
                        <a:fillRect/>
                      </a:stretch>
                    </p:blipFill>
                    <p:spPr bwMode="auto">
                      <a:xfrm>
                        <a:off x="961768" y="1985554"/>
                        <a:ext cx="6405563"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a:extLst>
              <a:ext uri="{FF2B5EF4-FFF2-40B4-BE49-F238E27FC236}">
                <a16:creationId xmlns:a16="http://schemas.microsoft.com/office/drawing/2014/main" id="{9904DFAD-D086-4A58-AF6B-876CD656A4F3}"/>
              </a:ext>
            </a:extLst>
          </p:cNvPr>
          <p:cNvSpPr/>
          <p:nvPr/>
        </p:nvSpPr>
        <p:spPr>
          <a:xfrm>
            <a:off x="786657" y="6224874"/>
            <a:ext cx="3148930" cy="261610"/>
          </a:xfrm>
          <a:prstGeom prst="rect">
            <a:avLst/>
          </a:prstGeom>
        </p:spPr>
        <p:txBody>
          <a:bodyPr wrap="square">
            <a:spAutoFit/>
          </a:bodyPr>
          <a:lstStyle/>
          <a:p>
            <a:pPr>
              <a:defRPr/>
            </a:pPr>
            <a:r>
              <a:rPr lang="lt-LT" sz="1100" i="1" dirty="0">
                <a:solidFill>
                  <a:schemeClr val="tx1">
                    <a:lumMod val="65000"/>
                    <a:lumOff val="35000"/>
                  </a:schemeClr>
                </a:solidFill>
              </a:rPr>
              <a:t>*Galimi keli atsakymai; suma viršija 100%.</a:t>
            </a:r>
          </a:p>
        </p:txBody>
      </p:sp>
    </p:spTree>
    <p:extLst>
      <p:ext uri="{BB962C8B-B14F-4D97-AF65-F5344CB8AC3E}">
        <p14:creationId xmlns:p14="http://schemas.microsoft.com/office/powerpoint/2010/main" val="138369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5462" y="1513645"/>
            <a:ext cx="9736580" cy="476022"/>
          </a:xfrm>
        </p:spPr>
        <p:txBody>
          <a:bodyPr/>
          <a:lstStyle/>
          <a:p>
            <a:pPr lvl="0"/>
            <a:r>
              <a:rPr lang="lt-LT" dirty="0"/>
              <a:t>Kuriuos iš šių ekologiškų produktų ženklų žinote? </a:t>
            </a:r>
            <a:endParaRPr lang="en-GB" dirty="0"/>
          </a:p>
        </p:txBody>
      </p:sp>
      <p:sp>
        <p:nvSpPr>
          <p:cNvPr id="2" name="Title 1"/>
          <p:cNvSpPr>
            <a:spLocks noGrp="1"/>
          </p:cNvSpPr>
          <p:nvPr>
            <p:ph type="title"/>
          </p:nvPr>
        </p:nvSpPr>
        <p:spPr>
          <a:xfrm>
            <a:off x="1221178" y="365125"/>
            <a:ext cx="10197936" cy="1151703"/>
          </a:xfrm>
        </p:spPr>
        <p:txBody>
          <a:bodyPr>
            <a:normAutofit/>
          </a:bodyPr>
          <a:lstStyle/>
          <a:p>
            <a:r>
              <a:rPr lang="lt-LT" dirty="0">
                <a:solidFill>
                  <a:schemeClr val="accent2">
                    <a:lumMod val="75000"/>
                  </a:schemeClr>
                </a:solidFill>
              </a:rPr>
              <a:t>EKOLOGIŠKŲ PRODUKTŲ ŽENKLŲ ŽINOMUMAS (PROC.)</a:t>
            </a:r>
            <a:endParaRPr lang="lt-LT" i="1" dirty="0">
              <a:solidFill>
                <a:schemeClr val="accent2">
                  <a:lumMod val="75000"/>
                </a:schemeClr>
              </a:solidFill>
            </a:endParaRPr>
          </a:p>
        </p:txBody>
      </p:sp>
      <p:sp>
        <p:nvSpPr>
          <p:cNvPr id="5" name="Content Placeholder 4"/>
          <p:cNvSpPr>
            <a:spLocks noGrp="1"/>
          </p:cNvSpPr>
          <p:nvPr>
            <p:ph sz="half" idx="10"/>
          </p:nvPr>
        </p:nvSpPr>
        <p:spPr>
          <a:xfrm>
            <a:off x="8899048" y="2000250"/>
            <a:ext cx="2819709" cy="3959486"/>
          </a:xfrm>
        </p:spPr>
        <p:txBody>
          <a:bodyPr/>
          <a:lstStyle/>
          <a:p>
            <a:r>
              <a:rPr lang="lt-LT" dirty="0"/>
              <a:t>ES ženklas dažniau žinomas moterims, aukštesnio išsimokslinimo, jaunesnio amžiaus gyventojams</a:t>
            </a:r>
          </a:p>
          <a:p>
            <a:r>
              <a:rPr lang="lt-LT" dirty="0"/>
              <a:t>LT ženklas – moterims, rajonų centrų gyventojams.. </a:t>
            </a:r>
          </a:p>
        </p:txBody>
      </p:sp>
      <p:sp>
        <p:nvSpPr>
          <p:cNvPr id="34" name="Content Placeholder 16">
            <a:extLst>
              <a:ext uri="{FF2B5EF4-FFF2-40B4-BE49-F238E27FC236}">
                <a16:creationId xmlns:a16="http://schemas.microsoft.com/office/drawing/2014/main" id="{C2E17935-F837-4A5B-BBD9-EFDD24468958}"/>
              </a:ext>
            </a:extLst>
          </p:cNvPr>
          <p:cNvSpPr txBox="1">
            <a:spLocks/>
          </p:cNvSpPr>
          <p:nvPr/>
        </p:nvSpPr>
        <p:spPr>
          <a:xfrm>
            <a:off x="1234085" y="1737457"/>
            <a:ext cx="2264027" cy="336799"/>
          </a:xfrm>
          <a:prstGeom prst="rect">
            <a:avLst/>
          </a:prstGeom>
        </p:spPr>
        <p:txBody>
          <a:bodyPr vert="horz" wrap="square" lIns="91440" tIns="45720" rIns="91440" bIns="45720" rtlCol="0">
            <a:noAutofit/>
          </a:bodyPr>
          <a:lstStyle>
            <a:lvl1pPr marL="0" indent="0" algn="just" defTabSz="914400" rtl="0" eaLnBrk="1" latinLnBrk="0" hangingPunct="1">
              <a:lnSpc>
                <a:spcPct val="100000"/>
              </a:lnSpc>
              <a:spcBef>
                <a:spcPts val="0"/>
              </a:spcBef>
              <a:buClr>
                <a:schemeClr val="accent2"/>
              </a:buClr>
              <a:buFont typeface="Arial" panose="020B0604020202020204" pitchFamily="34" charset="0"/>
              <a:buNone/>
              <a:defRPr sz="1000" b="1" i="0" kern="1200" baseline="0">
                <a:solidFill>
                  <a:schemeClr val="tx1"/>
                </a:solidFill>
                <a:latin typeface="Microsoft YaHei UI Light" panose="020B0502040204020203" pitchFamily="34" charset="-122"/>
                <a:ea typeface="Microsoft YaHei UI Light" panose="020B0502040204020203" pitchFamily="34" charset="-122"/>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4pPr>
            <a:lvl5pPr marL="1828800" indent="0" algn="just" defTabSz="914400" rtl="0" eaLnBrk="1" latinLnBrk="0" hangingPunct="1">
              <a:lnSpc>
                <a:spcPct val="100000"/>
              </a:lnSpc>
              <a:spcBef>
                <a:spcPts val="0"/>
              </a:spcBef>
              <a:buClr>
                <a:schemeClr val="accent2"/>
              </a:buClr>
              <a:buFont typeface="Arial" panose="020B0604020202020204" pitchFamily="34" charset="0"/>
              <a:buNone/>
              <a:defRPr sz="1400" kern="1200">
                <a:solidFill>
                  <a:schemeClr val="tx1">
                    <a:lumMod val="65000"/>
                    <a:lumOff val="3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solidFill>
                  <a:schemeClr val="tx1">
                    <a:lumMod val="65000"/>
                    <a:lumOff val="35000"/>
                  </a:schemeClr>
                </a:solidFill>
              </a:rPr>
              <a:t>N=1009</a:t>
            </a:r>
          </a:p>
        </p:txBody>
      </p:sp>
      <p:graphicFrame>
        <p:nvGraphicFramePr>
          <p:cNvPr id="8" name="Object 7">
            <a:extLst>
              <a:ext uri="{FF2B5EF4-FFF2-40B4-BE49-F238E27FC236}">
                <a16:creationId xmlns:a16="http://schemas.microsoft.com/office/drawing/2014/main" id="{77E7458E-33C5-4DE6-A255-340D8A40251A}"/>
              </a:ext>
            </a:extLst>
          </p:cNvPr>
          <p:cNvGraphicFramePr>
            <a:graphicFrameLocks/>
          </p:cNvGraphicFramePr>
          <p:nvPr>
            <p:extLst>
              <p:ext uri="{D42A27DB-BD31-4B8C-83A1-F6EECF244321}">
                <p14:modId xmlns:p14="http://schemas.microsoft.com/office/powerpoint/2010/main" val="4141590479"/>
              </p:ext>
            </p:extLst>
          </p:nvPr>
        </p:nvGraphicFramePr>
        <p:xfrm>
          <a:off x="1221178" y="2294885"/>
          <a:ext cx="6270626" cy="3286125"/>
        </p:xfrm>
        <a:graphic>
          <a:graphicData uri="http://schemas.openxmlformats.org/presentationml/2006/ole">
            <mc:AlternateContent xmlns:mc="http://schemas.openxmlformats.org/markup-compatibility/2006">
              <mc:Choice xmlns:v="urn:schemas-microsoft-com:vml" Requires="v">
                <p:oleObj spid="_x0000_s4098" name="Macro-Enabled Worksheet" r:id="rId3" imgW="3267202" imgH="1714384" progId="Excel.SheetMacroEnabled.12">
                  <p:embed/>
                </p:oleObj>
              </mc:Choice>
              <mc:Fallback>
                <p:oleObj name="Macro-Enabled Worksheet" r:id="rId3" imgW="3267202" imgH="1714384" progId="Excel.SheetMacroEnabled.12">
                  <p:embed/>
                  <p:pic>
                    <p:nvPicPr>
                      <p:cNvPr id="8" name="Object 7">
                        <a:extLst>
                          <a:ext uri="{FF2B5EF4-FFF2-40B4-BE49-F238E27FC236}">
                            <a16:creationId xmlns:a16="http://schemas.microsoft.com/office/drawing/2014/main" id="{77E7458E-33C5-4DE6-A255-340D8A40251A}"/>
                          </a:ext>
                        </a:extLst>
                      </p:cNvPr>
                      <p:cNvPicPr>
                        <a:picLocks noChangeArrowheads="1"/>
                      </p:cNvPicPr>
                      <p:nvPr/>
                    </p:nvPicPr>
                    <p:blipFill>
                      <a:blip r:embed="rId4"/>
                      <a:srcRect/>
                      <a:stretch>
                        <a:fillRect/>
                      </a:stretch>
                    </p:blipFill>
                    <p:spPr bwMode="auto">
                      <a:xfrm>
                        <a:off x="1221178" y="2294885"/>
                        <a:ext cx="6270626"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10">
            <a:extLst>
              <a:ext uri="{FF2B5EF4-FFF2-40B4-BE49-F238E27FC236}">
                <a16:creationId xmlns:a16="http://schemas.microsoft.com/office/drawing/2014/main" id="{726369A2-B649-43C9-9EEF-FE14ABF4FCD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928018" y="4297299"/>
            <a:ext cx="866775" cy="580390"/>
          </a:xfrm>
          <a:prstGeom prst="rect">
            <a:avLst/>
          </a:prstGeom>
        </p:spPr>
      </p:pic>
      <p:pic>
        <p:nvPicPr>
          <p:cNvPr id="12" name="Picture 11">
            <a:extLst>
              <a:ext uri="{FF2B5EF4-FFF2-40B4-BE49-F238E27FC236}">
                <a16:creationId xmlns:a16="http://schemas.microsoft.com/office/drawing/2014/main" id="{5D7825A7-4B52-44D9-ADDB-CBCAD320A49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231007" y="4297299"/>
            <a:ext cx="828675" cy="595630"/>
          </a:xfrm>
          <a:prstGeom prst="rect">
            <a:avLst/>
          </a:prstGeom>
        </p:spPr>
      </p:pic>
      <p:sp>
        <p:nvSpPr>
          <p:cNvPr id="10" name="Rectangle 9">
            <a:extLst>
              <a:ext uri="{FF2B5EF4-FFF2-40B4-BE49-F238E27FC236}">
                <a16:creationId xmlns:a16="http://schemas.microsoft.com/office/drawing/2014/main" id="{92F131E1-63F7-4E34-847B-39D5EF22AC7E}"/>
              </a:ext>
            </a:extLst>
          </p:cNvPr>
          <p:cNvSpPr/>
          <p:nvPr/>
        </p:nvSpPr>
        <p:spPr>
          <a:xfrm>
            <a:off x="7821892" y="3722553"/>
            <a:ext cx="1409115" cy="261610"/>
          </a:xfrm>
          <a:prstGeom prst="rect">
            <a:avLst/>
          </a:prstGeom>
        </p:spPr>
        <p:txBody>
          <a:bodyPr wrap="square">
            <a:spAutoFit/>
          </a:bodyPr>
          <a:lstStyle/>
          <a:p>
            <a:pPr>
              <a:defRPr/>
            </a:pPr>
            <a:r>
              <a:rPr lang="lt-LT" sz="1100" i="1" dirty="0">
                <a:solidFill>
                  <a:schemeClr val="tx1">
                    <a:lumMod val="65000"/>
                    <a:lumOff val="35000"/>
                  </a:schemeClr>
                </a:solidFill>
              </a:rPr>
              <a:t>Rodomi paveikslai:</a:t>
            </a:r>
          </a:p>
        </p:txBody>
      </p:sp>
    </p:spTree>
    <p:extLst>
      <p:ext uri="{BB962C8B-B14F-4D97-AF65-F5344CB8AC3E}">
        <p14:creationId xmlns:p14="http://schemas.microsoft.com/office/powerpoint/2010/main" val="1587105559"/>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Spinter">
      <a:majorFont>
        <a:latin typeface="Microsoft YaHei UI Light"/>
        <a:ea typeface=""/>
        <a:cs typeface=""/>
      </a:majorFont>
      <a:minorFont>
        <a:latin typeface="Microsoft Ya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7740</TotalTime>
  <Words>993</Words>
  <Application>Microsoft Office PowerPoint</Application>
  <PresentationFormat>Widescreen</PresentationFormat>
  <Paragraphs>263</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Yu Gothic UI Semilight</vt:lpstr>
      <vt:lpstr>Microsoft YaHei UI Light</vt:lpstr>
      <vt:lpstr>Arial</vt:lpstr>
      <vt:lpstr>Calibri</vt:lpstr>
      <vt:lpstr>1_Office Theme</vt:lpstr>
      <vt:lpstr>Macro-Enabled Worksheet</vt:lpstr>
      <vt:lpstr>Microsoft Excel Macro-Enabled Worksheet</vt:lpstr>
      <vt:lpstr>ŠALIES GYVENTOJŲ TYRIMAS DĖL  EKOLOGIŠKŲ PRODUKTŲ PIRKIMO </vt:lpstr>
      <vt:lpstr>PowerPoint Presentation</vt:lpstr>
      <vt:lpstr>TYRIMO METODIKA</vt:lpstr>
      <vt:lpstr>STATISTINĖ PAKLAIDA</vt:lpstr>
      <vt:lpstr>SOCIALINĖS-DEMOGRAFINĖS CHARAKTERISTIKOS</vt:lpstr>
      <vt:lpstr>PowerPoint Presentation</vt:lpstr>
      <vt:lpstr>MAISTO PRODUKTŲ ETIKEČIŲ SKAITYMO ĮPROČIAI (PROC.)</vt:lpstr>
      <vt:lpstr>FAKTŲ APIE EKOLOGIŠKUS PRODUKTUS ŽINOMUMAS (PROC.)</vt:lpstr>
      <vt:lpstr>EKOLOGIŠKŲ PRODUKTŲ ŽENKLŲ ŽINOMUMAS (PROC.)</vt:lpstr>
      <vt:lpstr>PASITIKĖJIMAS EKOLOGIŠKŲ PRODUKTŲ ŽENKLAIS (PROC.)</vt:lpstr>
      <vt:lpstr>EKOLOGIŠKŲ PRODUKTŲ PIRKIMAS (PROC.)</vt:lpstr>
      <vt:lpstr> EKOLOGIŠKŲ PRODUKTŲ NEPIRKIMO PRIEŽASTYS (PROC.) spontaniniai atsakymai</vt:lpstr>
      <vt:lpstr>EKOLOGIŠKŲ PATIEKALŲ ĮTAKA MAITINIMO ĮSTAIGOS PASIRINKIMUI (PROC.)</vt:lpstr>
      <vt:lpstr>PATIKIMIAUSI INFORMACIJOS ŠALTINIAI EKOLOGIŠKUMO TEMA (PROC.)</vt:lpstr>
      <vt:lpstr>PowerPoint Presentation</vt:lpstr>
      <vt:lpstr>APIBENDRINIMAS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Remigijus</dc:creator>
  <cp:lastModifiedBy>Ignas</cp:lastModifiedBy>
  <cp:revision>782</cp:revision>
  <cp:lastPrinted>2020-11-09T09:47:24Z</cp:lastPrinted>
  <dcterms:created xsi:type="dcterms:W3CDTF">2016-10-12T19:46:29Z</dcterms:created>
  <dcterms:modified xsi:type="dcterms:W3CDTF">2020-11-09T11:20:07Z</dcterms:modified>
</cp:coreProperties>
</file>